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310" r:id="rId2"/>
    <p:sldId id="323" r:id="rId3"/>
    <p:sldId id="324" r:id="rId4"/>
    <p:sldId id="339" r:id="rId5"/>
    <p:sldId id="340" r:id="rId6"/>
    <p:sldId id="341" r:id="rId7"/>
    <p:sldId id="342" r:id="rId8"/>
    <p:sldId id="256" r:id="rId9"/>
    <p:sldId id="325" r:id="rId10"/>
    <p:sldId id="263" r:id="rId11"/>
    <p:sldId id="269" r:id="rId12"/>
    <p:sldId id="326" r:id="rId13"/>
    <p:sldId id="270" r:id="rId14"/>
    <p:sldId id="327" r:id="rId15"/>
    <p:sldId id="273" r:id="rId16"/>
    <p:sldId id="351" r:id="rId17"/>
    <p:sldId id="333" r:id="rId18"/>
    <p:sldId id="328" r:id="rId19"/>
    <p:sldId id="329" r:id="rId20"/>
    <p:sldId id="330" r:id="rId21"/>
    <p:sldId id="331" r:id="rId22"/>
    <p:sldId id="332" r:id="rId23"/>
    <p:sldId id="334" r:id="rId24"/>
    <p:sldId id="276" r:id="rId25"/>
    <p:sldId id="336" r:id="rId26"/>
    <p:sldId id="337" r:id="rId27"/>
    <p:sldId id="338" r:id="rId28"/>
    <p:sldId id="344" r:id="rId29"/>
    <p:sldId id="343" r:id="rId30"/>
  </p:sldIdLst>
  <p:sldSz cx="12192000" cy="6858000"/>
  <p:notesSz cx="6858000" cy="9144000"/>
  <p:embeddedFontLst>
    <p:embeddedFont>
      <p:font typeface="Brotherhood Script" panose="02000506000000020004" pitchFamily="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00"/>
    <a:srgbClr val="F5C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87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3A37E-5D08-4763-A400-8C3311CB4AF1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AA0E4-3AED-497A-AFEF-C7DB69337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63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12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27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37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36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B55F2-0B3B-48BD-B34D-E5EA210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B62C27-1A62-416B-B578-47053CCA9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536FD-9F1A-47C6-BA00-797C42D3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8556D6-0B0C-46DD-8909-4BA6453A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FE6913-70A3-41F0-B579-1D3561FD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6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45FCB-2E1C-4A3E-A61B-6AF32E7A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75B1D4-4652-4D0F-86D9-DC85003A7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FDF3F0-C6E2-4C4A-959E-36873847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D631E-BFED-4472-A8F5-FBD334DC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5695DF-8AB6-4B70-9F80-AC860B46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1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65CEB4-E253-44FA-B2AD-86E922E21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8B4B4F-169D-4FC1-B51F-2A2DA9873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FFEF88-6250-4E60-AE5D-E74E7868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2D5D3C-48DD-4686-9577-B06B3273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B7BA06-0DCE-43D3-B237-F7AD4EE7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2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A06A5-C832-447A-9B02-9AD53CD5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DCD47-948F-49E9-B4D3-5D8D9AC46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5A6B03-1A29-45DF-8519-670AFB41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D145E-1A9E-4827-8370-1B93C965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C89AA-AA39-4645-AF3E-D0E574D8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842A9-B24F-4914-9EA5-89D42EBE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6A926F-FB85-4716-8BC3-4983CDF14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78D2C1-36C8-4EF0-A516-174D40E9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941F61-A874-4FCB-ABC5-5A5B73D6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F43E6-5136-4E00-A6DD-21FC1849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61247-3F4F-4CD4-A81F-5CD59E98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B0AB83-4D24-48B1-95EB-B273EBC43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BA546F-BF24-421B-A832-20D3ACE0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2C25B6-AA56-48E0-BD90-00610CC3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E2A4E5-3DB1-484E-BC43-B96062DC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D650E2-4D1E-4D7F-A554-B357CF1E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9167C-4944-4257-8775-6295B443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08754-86EA-4844-ABF5-360AFD0DE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3A7D64-CB78-4D69-8237-3F3EA62B1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A9584F-D938-42A7-98ED-891C49336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2D6B60-3FDE-4149-845C-2003E8A94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77A7A9-798C-47F8-9A17-430F689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9B5885-37B3-4885-BBB0-7464105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7D779E-0713-45A8-839D-FFCB809F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0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3367E-8DF6-4753-9879-31253535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0E145A-7FCD-4F2A-B2C8-8E1EAB6B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C29F1-CF54-49D3-B678-62C772C3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E718EA-EEA4-43A0-ADA2-2EA6413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4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FC5941-D084-4766-BD66-B1111C88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948E07-4CDD-469D-BDF3-4132C374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A61D9F-5750-4DCF-B8C1-FC83F0A1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7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1B7B4-6D91-4FB4-888B-C3C858C7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A683D7-F4B8-4C2A-A6D5-6F4A55DDB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9541AD-56BD-4784-9F03-6A9AEE410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CFA791-6AF5-4F7F-9684-C83EA0FE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716592-6ACE-40A8-8ABD-DEB737BC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77D456-C042-4FB1-9DD4-8EB3DEA2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CEB73-8525-4861-BAE9-986541C5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3242BC-94F3-4EAF-BE38-007AEA4BE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21AE9-4744-446C-AC8C-521489D5B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27B113-58E9-4857-8BCF-31A75FA8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DFF57E-B810-49DB-81BB-DEB32A5D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ACBA24-6130-4F4E-A25A-72547895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EF05D0-3B2B-463B-9590-26141088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F6CC6B-B472-4E53-B637-4C25ADCA6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858C1B-920F-4D83-8E04-F60A9B136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8756E-13E0-4EAB-864C-478192DC9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BB0704-868B-4068-AFB4-4FD9BAB56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98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781"/>
            <a:ext cx="9144000" cy="1002001"/>
          </a:xfrm>
        </p:spPr>
        <p:txBody>
          <a:bodyPr/>
          <a:lstStyle/>
          <a:p>
            <a:r>
              <a:rPr lang="fr-FR" u="sng" dirty="0"/>
              <a:t>RAPPELS: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3529"/>
            <a:ext cx="9144000" cy="4064144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Les </a:t>
            </a:r>
            <a:r>
              <a:rPr lang="fr-FR" sz="4400" b="1" dirty="0">
                <a:solidFill>
                  <a:srgbClr val="00B050"/>
                </a:solidFill>
              </a:rPr>
              <a:t>aliments</a:t>
            </a:r>
            <a:r>
              <a:rPr lang="fr-FR" sz="4400" dirty="0"/>
              <a:t> sont transformés en </a:t>
            </a:r>
            <a:r>
              <a:rPr lang="fr-FR" sz="4400" b="1" dirty="0">
                <a:solidFill>
                  <a:srgbClr val="00B050"/>
                </a:solidFill>
              </a:rPr>
              <a:t>nutriments</a:t>
            </a:r>
            <a:r>
              <a:rPr lang="fr-FR" sz="4400" dirty="0"/>
              <a:t> par des </a:t>
            </a:r>
            <a:r>
              <a:rPr lang="fr-FR" sz="4400" b="1" dirty="0">
                <a:solidFill>
                  <a:srgbClr val="00B050"/>
                </a:solidFill>
              </a:rPr>
              <a:t>enzymes</a:t>
            </a:r>
            <a:r>
              <a:rPr lang="fr-FR" sz="4400" dirty="0"/>
              <a:t>.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la cavité buccale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l’estomac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l’intestin grêle</a:t>
            </a:r>
          </a:p>
        </p:txBody>
      </p:sp>
    </p:spTree>
    <p:extLst>
      <p:ext uri="{BB962C8B-B14F-4D97-AF65-F5344CB8AC3E}">
        <p14:creationId xmlns:p14="http://schemas.microsoft.com/office/powerpoint/2010/main" val="33328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TESTS: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D74780C-F153-469E-99A7-A1407E1EB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4909"/>
            <a:ext cx="9144000" cy="4064144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Chaque groupe devra trouver la </a:t>
            </a:r>
            <a:r>
              <a:rPr lang="fr-FR" sz="4400" b="1" dirty="0">
                <a:solidFill>
                  <a:schemeClr val="accent2"/>
                </a:solidFill>
              </a:rPr>
              <a:t>composition de l’aliment </a:t>
            </a:r>
            <a:r>
              <a:rPr lang="fr-FR" sz="4400" dirty="0"/>
              <a:t>qu’il étudie.</a:t>
            </a:r>
            <a:endParaRPr lang="fr-FR" sz="4400" dirty="0">
              <a:solidFill>
                <a:schemeClr val="bg1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l’estomac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l’intestin grêle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A3B2BB9-ED6C-4B90-B34F-0D79FC9A1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62503"/>
            <a:ext cx="3413939" cy="31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TESTS: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A39165-AAAB-446B-895B-CB20B814B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62503"/>
            <a:ext cx="3413939" cy="319549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1299627-FBC6-469A-A265-52E6A22FDC33}"/>
              </a:ext>
            </a:extLst>
          </p:cNvPr>
          <p:cNvGrpSpPr/>
          <p:nvPr/>
        </p:nvGrpSpPr>
        <p:grpSpPr>
          <a:xfrm>
            <a:off x="6995927" y="3308173"/>
            <a:ext cx="2879594" cy="2983230"/>
            <a:chOff x="6995927" y="3308173"/>
            <a:chExt cx="2879594" cy="29832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0A44D4B-6691-4638-B965-2DA51719F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0A6539A-89DD-4E6D-ACA1-8811E5AA2074}"/>
                </a:ext>
              </a:extLst>
            </p:cNvPr>
            <p:cNvSpPr txBox="1"/>
            <p:nvPr/>
          </p:nvSpPr>
          <p:spPr>
            <a:xfrm rot="945006">
              <a:off x="8059071" y="3887436"/>
              <a:ext cx="1619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Livret de réactifs</a:t>
              </a:r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FA80743-F59A-475C-8CFD-04C7136AE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6611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dirty="0"/>
              <a:t>Je rappelle qu’on ne peut utiliser </a:t>
            </a:r>
          </a:p>
          <a:p>
            <a:r>
              <a:rPr lang="fr-FR" sz="4400" dirty="0"/>
              <a:t>qu’</a:t>
            </a:r>
            <a:r>
              <a:rPr lang="fr-FR" sz="4400" b="1" u="sng" dirty="0"/>
              <a:t>1 seul</a:t>
            </a:r>
            <a:r>
              <a:rPr lang="fr-FR" sz="4400" b="1" dirty="0"/>
              <a:t> </a:t>
            </a:r>
            <a:r>
              <a:rPr lang="fr-FR" sz="4400" b="1" u="sng" dirty="0">
                <a:solidFill>
                  <a:srgbClr val="0070C0"/>
                </a:solidFill>
              </a:rPr>
              <a:t>REACTIF</a:t>
            </a:r>
            <a:r>
              <a:rPr lang="fr-FR" sz="4400" dirty="0"/>
              <a:t> à la fois!!!</a:t>
            </a:r>
          </a:p>
        </p:txBody>
      </p:sp>
    </p:spTree>
    <p:extLst>
      <p:ext uri="{BB962C8B-B14F-4D97-AF65-F5344CB8AC3E}">
        <p14:creationId xmlns:p14="http://schemas.microsoft.com/office/powerpoint/2010/main" val="3820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TESTS: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D74780C-F153-469E-99A7-A1407E1EB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4909"/>
            <a:ext cx="9144000" cy="4064144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Si vous êtes plusieurs, partagez-vous les tests à faire !!!</a:t>
            </a:r>
            <a:endParaRPr lang="fr-FR" sz="4400" dirty="0">
              <a:solidFill>
                <a:schemeClr val="bg1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l’intestin grêle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A3B2BB9-ED6C-4B90-B34F-0D79FC9A1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62503"/>
            <a:ext cx="3413939" cy="31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891"/>
            <a:ext cx="9144000" cy="1002001"/>
          </a:xfrm>
        </p:spPr>
        <p:txBody>
          <a:bodyPr/>
          <a:lstStyle/>
          <a:p>
            <a:r>
              <a:rPr lang="fr-FR" u="sng" dirty="0"/>
              <a:t>CE QUE J’ATTENDS DE VOUS: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" y="1876338"/>
            <a:ext cx="11666220" cy="4821641"/>
          </a:xfrm>
        </p:spPr>
        <p:txBody>
          <a:bodyPr>
            <a:normAutofit lnSpcReduction="10000"/>
          </a:bodyPr>
          <a:lstStyle/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Fabriquez votre </a:t>
            </a:r>
            <a:r>
              <a:rPr lang="fr-FR" sz="4400" b="1" u="sng" dirty="0">
                <a:solidFill>
                  <a:schemeClr val="accent2"/>
                </a:solidFill>
              </a:rPr>
              <a:t>SUBSTRAT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dirty="0"/>
              <a:t>à l’aide des consignes sur la fiche d’activité</a:t>
            </a:r>
          </a:p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Tracez le tableau des résultats et complétez les 2 premières lignes </a:t>
            </a:r>
            <a:r>
              <a:rPr lang="fr-FR" sz="4400" dirty="0"/>
              <a:t>pendant que votre </a:t>
            </a:r>
            <a:r>
              <a:rPr lang="fr-FR" sz="4400" b="1" u="sng" dirty="0">
                <a:solidFill>
                  <a:schemeClr val="accent2"/>
                </a:solidFill>
              </a:rPr>
              <a:t>SUBSTRAT</a:t>
            </a:r>
            <a:r>
              <a:rPr lang="fr-FR" sz="4400" dirty="0"/>
              <a:t> est en train de filtrer.</a:t>
            </a:r>
          </a:p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Réalisez vos tests</a:t>
            </a:r>
            <a:r>
              <a:rPr lang="fr-FR" sz="4400" dirty="0"/>
              <a:t>, à l’aide du livret de réactif.</a:t>
            </a:r>
          </a:p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Complétez votre tableau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634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81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Aliment étudié 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/>
        </p:nvGraphicFramePr>
        <p:xfrm>
          <a:off x="546100" y="1337309"/>
          <a:ext cx="11135361" cy="5328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53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7783831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</a:tblGrid>
              <a:tr h="1254658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Substance 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chée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b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09554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027462"/>
                  </a:ext>
                </a:extLst>
              </a:tr>
              <a:tr h="109554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9554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4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8FCB02-6FE8-47FE-A4C9-5947BBB1A81E}"/>
              </a:ext>
            </a:extLst>
          </p:cNvPr>
          <p:cNvSpPr/>
          <p:nvPr/>
        </p:nvSpPr>
        <p:spPr>
          <a:xfrm>
            <a:off x="1367721" y="2105561"/>
            <a:ext cx="945656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3747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072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Aliment étudié 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50546"/>
              </p:ext>
            </p:extLst>
          </p:nvPr>
        </p:nvGraphicFramePr>
        <p:xfrm>
          <a:off x="528319" y="1172084"/>
          <a:ext cx="11135362" cy="5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53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7783832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</a:tblGrid>
              <a:tr h="2208426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Composants 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chés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099858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027462"/>
                  </a:ext>
                </a:extLst>
              </a:tr>
              <a:tr h="1099858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99858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2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072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Aliment étudié 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35531"/>
              </p:ext>
            </p:extLst>
          </p:nvPr>
        </p:nvGraphicFramePr>
        <p:xfrm>
          <a:off x="528319" y="1172084"/>
          <a:ext cx="11135362" cy="5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53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127344594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93658081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327466998"/>
                    </a:ext>
                  </a:extLst>
                </a:gridCol>
              </a:tblGrid>
              <a:tr h="2208426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Composants 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chés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099858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027462"/>
                  </a:ext>
                </a:extLst>
              </a:tr>
              <a:tr h="1099858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99858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041125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072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Aliment étudié 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9676"/>
              </p:ext>
            </p:extLst>
          </p:nvPr>
        </p:nvGraphicFramePr>
        <p:xfrm>
          <a:off x="528319" y="1172084"/>
          <a:ext cx="11135362" cy="550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53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127344594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93658081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327466998"/>
                    </a:ext>
                  </a:extLst>
                </a:gridCol>
              </a:tblGrid>
              <a:tr h="1023228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Composants 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chés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200" b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191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Sucre</a:t>
                      </a:r>
                    </a:p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Sucre rapide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80251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027462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6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072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Aliment étudié 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43188"/>
              </p:ext>
            </p:extLst>
          </p:nvPr>
        </p:nvGraphicFramePr>
        <p:xfrm>
          <a:off x="528319" y="1172084"/>
          <a:ext cx="11135362" cy="550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53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127344594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93658081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327466998"/>
                    </a:ext>
                  </a:extLst>
                </a:gridCol>
              </a:tblGrid>
              <a:tr h="1023228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Composants 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chés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200" b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191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Sucre</a:t>
                      </a:r>
                    </a:p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Sucre rapide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80251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027462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9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781"/>
            <a:ext cx="9144000" cy="1002001"/>
          </a:xfrm>
        </p:spPr>
        <p:txBody>
          <a:bodyPr/>
          <a:lstStyle/>
          <a:p>
            <a:r>
              <a:rPr lang="fr-FR" u="sng" dirty="0"/>
              <a:t>NOUVEAUTE: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3529"/>
            <a:ext cx="9144000" cy="4064144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4400" dirty="0"/>
              <a:t>En plus du </a:t>
            </a:r>
            <a:r>
              <a:rPr lang="fr-FR" sz="4400" b="1" dirty="0">
                <a:solidFill>
                  <a:srgbClr val="00B050"/>
                </a:solidFill>
              </a:rPr>
              <a:t>glucose</a:t>
            </a:r>
            <a:r>
              <a:rPr lang="fr-FR" sz="4400" dirty="0"/>
              <a:t>, il existe plusieurs autres </a:t>
            </a:r>
            <a:r>
              <a:rPr lang="fr-FR" sz="4400" b="1" dirty="0">
                <a:solidFill>
                  <a:srgbClr val="00B050"/>
                </a:solidFill>
              </a:rPr>
              <a:t>nutriments</a:t>
            </a:r>
            <a:r>
              <a:rPr lang="fr-FR" sz="4400" dirty="0"/>
              <a:t> qui proviennent de différents types d’</a:t>
            </a:r>
            <a:r>
              <a:rPr lang="fr-FR" sz="4400" b="1" dirty="0">
                <a:solidFill>
                  <a:srgbClr val="00B050"/>
                </a:solidFill>
              </a:rPr>
              <a:t>aliments</a:t>
            </a:r>
            <a:r>
              <a:rPr lang="fr-FR" sz="4400" dirty="0"/>
              <a:t>.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la cavité buccale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l’estomac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l’intestin grêle</a:t>
            </a:r>
          </a:p>
        </p:txBody>
      </p:sp>
    </p:spTree>
    <p:extLst>
      <p:ext uri="{BB962C8B-B14F-4D97-AF65-F5344CB8AC3E}">
        <p14:creationId xmlns:p14="http://schemas.microsoft.com/office/powerpoint/2010/main" val="1863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072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Aliment étudié 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39069"/>
              </p:ext>
            </p:extLst>
          </p:nvPr>
        </p:nvGraphicFramePr>
        <p:xfrm>
          <a:off x="528319" y="1172084"/>
          <a:ext cx="11135362" cy="550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53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127344594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93658081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327466998"/>
                    </a:ext>
                  </a:extLst>
                </a:gridCol>
              </a:tblGrid>
              <a:tr h="1023228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Composants 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chés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200" b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191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Sucre</a:t>
                      </a:r>
                    </a:p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Sucre rapide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80251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Liqueur de Fehling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027462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3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072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Aliment étudié 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19043"/>
              </p:ext>
            </p:extLst>
          </p:nvPr>
        </p:nvGraphicFramePr>
        <p:xfrm>
          <a:off x="528319" y="1172084"/>
          <a:ext cx="11135362" cy="550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53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127344594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93658081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327466998"/>
                    </a:ext>
                  </a:extLst>
                </a:gridCol>
              </a:tblGrid>
              <a:tr h="1023228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Composants 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chés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200" b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191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Sucre</a:t>
                      </a:r>
                    </a:p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Sucre rapide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80251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Liqueur de Fehling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Réactif de 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027462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7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072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Aliment étudié 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39630"/>
              </p:ext>
            </p:extLst>
          </p:nvPr>
        </p:nvGraphicFramePr>
        <p:xfrm>
          <a:off x="528319" y="1172084"/>
          <a:ext cx="11135362" cy="550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53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127344594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93658081"/>
                    </a:ext>
                  </a:extLst>
                </a:gridCol>
                <a:gridCol w="1945958">
                  <a:extLst>
                    <a:ext uri="{9D8B030D-6E8A-4147-A177-3AD203B41FA5}">
                      <a16:colId xmlns:a16="http://schemas.microsoft.com/office/drawing/2014/main" val="1327466998"/>
                    </a:ext>
                  </a:extLst>
                </a:gridCol>
              </a:tblGrid>
              <a:tr h="1023228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Composants 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dirty="0" err="1">
                          <a:solidFill>
                            <a:schemeClr val="tx1"/>
                          </a:solidFill>
                        </a:rPr>
                        <a:t>chés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200" b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191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Sucre</a:t>
                      </a:r>
                    </a:p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Sucre rapide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80251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Liqueur de Fehling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Réactif de 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027462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9785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9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9D3488A-F617-41C3-AE36-3A2397322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49874"/>
              </p:ext>
            </p:extLst>
          </p:nvPr>
        </p:nvGraphicFramePr>
        <p:xfrm>
          <a:off x="91440" y="80010"/>
          <a:ext cx="11978640" cy="6694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560">
                  <a:extLst>
                    <a:ext uri="{9D8B030D-6E8A-4147-A177-3AD203B41FA5}">
                      <a16:colId xmlns:a16="http://schemas.microsoft.com/office/drawing/2014/main" val="1259089158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872282744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3713218872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2472256052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3045386003"/>
                    </a:ext>
                  </a:extLst>
                </a:gridCol>
              </a:tblGrid>
              <a:tr h="109728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b="1" dirty="0">
                          <a:solidFill>
                            <a:schemeClr val="tx1"/>
                          </a:solidFill>
                        </a:rPr>
                        <a:t>Composants </a:t>
                      </a:r>
                    </a:p>
                    <a:p>
                      <a:pPr algn="r"/>
                      <a:r>
                        <a:rPr lang="fr-FR" sz="3200" b="1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b="1" dirty="0" err="1">
                          <a:solidFill>
                            <a:schemeClr val="tx1"/>
                          </a:solidFill>
                        </a:rPr>
                        <a:t>chés</a:t>
                      </a:r>
                      <a:endParaRPr lang="fr-FR" sz="32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Aliments</a:t>
                      </a:r>
                      <a:r>
                        <a:rPr lang="fr-FR" sz="4800" b="1" dirty="0">
                          <a:effectLst/>
                        </a:rPr>
                        <a:t> </a:t>
                      </a:r>
                      <a:endParaRPr lang="fr-FR" sz="36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0" b="1" dirty="0">
                          <a:effectLst/>
                        </a:rPr>
                        <a:t>GLUCIDE</a:t>
                      </a:r>
                      <a:endParaRPr lang="fr-FR" sz="5400" b="1" dirty="0">
                        <a:effectLst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6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0" b="1" dirty="0">
                          <a:effectLst/>
                        </a:rPr>
                        <a:t>PROTIDES</a:t>
                      </a:r>
                      <a:endParaRPr lang="fr-FR" sz="5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0" b="1" dirty="0">
                          <a:effectLst/>
                        </a:rPr>
                        <a:t>LIPIDES</a:t>
                      </a:r>
                      <a:endParaRPr lang="fr-FR" sz="5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685114"/>
                  </a:ext>
                </a:extLst>
              </a:tr>
              <a:tr h="10972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Sucre lent</a:t>
                      </a:r>
                      <a:endParaRPr lang="fr-FR" sz="4400" b="1" dirty="0">
                        <a:effectLst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effectLst/>
                        </a:rPr>
                        <a:t>Sucre rapide</a:t>
                      </a:r>
                      <a:endParaRPr lang="fr-FR" sz="32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91265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Salade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604218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Avocat 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344214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>
                          <a:effectLst/>
                        </a:rPr>
                        <a:t>Blanc d’œuf</a:t>
                      </a:r>
                      <a:endParaRPr lang="fr-FR" sz="4400" b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416913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>
                          <a:effectLst/>
                        </a:rPr>
                        <a:t>Jaune d’œuf</a:t>
                      </a:r>
                      <a:endParaRPr lang="fr-FR" sz="4400" b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973875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>
                          <a:effectLst/>
                        </a:rPr>
                        <a:t>Steak haché</a:t>
                      </a:r>
                      <a:endParaRPr lang="fr-FR" sz="4400" b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133102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>
                          <a:effectLst/>
                        </a:rPr>
                        <a:t>Pomme de terre</a:t>
                      </a:r>
                      <a:endParaRPr lang="fr-FR" sz="4400" b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534459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>
                          <a:effectLst/>
                        </a:rPr>
                        <a:t>Lait</a:t>
                      </a:r>
                      <a:endParaRPr lang="fr-FR" sz="4400" b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387565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Pomme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72914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Pain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907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1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9D3488A-F617-41C3-AE36-3A2397322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55717"/>
              </p:ext>
            </p:extLst>
          </p:nvPr>
        </p:nvGraphicFramePr>
        <p:xfrm>
          <a:off x="91440" y="80010"/>
          <a:ext cx="11978640" cy="6694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560">
                  <a:extLst>
                    <a:ext uri="{9D8B030D-6E8A-4147-A177-3AD203B41FA5}">
                      <a16:colId xmlns:a16="http://schemas.microsoft.com/office/drawing/2014/main" val="1259089158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872282744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3713218872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2472256052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3045386003"/>
                    </a:ext>
                  </a:extLst>
                </a:gridCol>
              </a:tblGrid>
              <a:tr h="109728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b="1" dirty="0">
                          <a:solidFill>
                            <a:schemeClr val="tx1"/>
                          </a:solidFill>
                        </a:rPr>
                        <a:t>Composants </a:t>
                      </a:r>
                    </a:p>
                    <a:p>
                      <a:pPr algn="r"/>
                      <a:r>
                        <a:rPr lang="fr-FR" sz="3200" b="1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b="1" dirty="0" err="1">
                          <a:solidFill>
                            <a:schemeClr val="tx1"/>
                          </a:solidFill>
                        </a:rPr>
                        <a:t>chés</a:t>
                      </a:r>
                      <a:endParaRPr lang="fr-FR" sz="32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Aliments</a:t>
                      </a:r>
                      <a:r>
                        <a:rPr lang="fr-FR" sz="4800" b="1" dirty="0">
                          <a:effectLst/>
                        </a:rPr>
                        <a:t> </a:t>
                      </a:r>
                      <a:endParaRPr lang="fr-FR" sz="36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0" b="1" dirty="0">
                          <a:effectLst/>
                        </a:rPr>
                        <a:t>GLUCIDE</a:t>
                      </a:r>
                      <a:endParaRPr lang="fr-FR" sz="5400" b="1" dirty="0">
                        <a:effectLst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6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0" b="1" dirty="0">
                          <a:effectLst/>
                        </a:rPr>
                        <a:t>PROTIDES</a:t>
                      </a:r>
                      <a:endParaRPr lang="fr-FR" sz="5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0" b="1" dirty="0">
                          <a:effectLst/>
                        </a:rPr>
                        <a:t>LIPIDES</a:t>
                      </a:r>
                      <a:endParaRPr lang="fr-FR" sz="5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685114"/>
                  </a:ext>
                </a:extLst>
              </a:tr>
              <a:tr h="10972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Sucre lent</a:t>
                      </a:r>
                      <a:endParaRPr lang="fr-FR" sz="4400" b="1" dirty="0">
                        <a:effectLst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effectLst/>
                        </a:rPr>
                        <a:t>Sucre rapide</a:t>
                      </a:r>
                      <a:endParaRPr lang="fr-FR" sz="32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91265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Salade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(+) traces</a:t>
                      </a: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604218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Avocat 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(+) traces</a:t>
                      </a: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44214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>
                          <a:effectLst/>
                        </a:rPr>
                        <a:t>Blanc d’œuf</a:t>
                      </a:r>
                      <a:endParaRPr lang="fr-FR" sz="4400" b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(+) traces</a:t>
                      </a: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16913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Jaune d’œuf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73875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Steak haché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133102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Pomme de terre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(+) traces</a:t>
                      </a: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34459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Lait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87565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Pomme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72914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Pain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(+) traces</a:t>
                      </a: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07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7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D16A0FC-2775-41F4-A9B2-DEF3F30F0D28}"/>
              </a:ext>
            </a:extLst>
          </p:cNvPr>
          <p:cNvSpPr/>
          <p:nvPr/>
        </p:nvSpPr>
        <p:spPr>
          <a:xfrm>
            <a:off x="1961976" y="1703070"/>
            <a:ext cx="3000918" cy="4732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A4E46A-7ED1-4ECC-9B94-1F13C04B011B}"/>
              </a:ext>
            </a:extLst>
          </p:cNvPr>
          <p:cNvSpPr txBox="1"/>
          <p:nvPr/>
        </p:nvSpPr>
        <p:spPr>
          <a:xfrm>
            <a:off x="2114550" y="2818154"/>
            <a:ext cx="28994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Glucide</a:t>
            </a:r>
          </a:p>
          <a:p>
            <a:pPr marL="571500" indent="-571500">
              <a:spcBef>
                <a:spcPts val="1200"/>
              </a:spcBef>
              <a:buFontTx/>
              <a:buChar char="-"/>
            </a:pPr>
            <a:r>
              <a:rPr lang="fr-FR" sz="2800" b="1" dirty="0"/>
              <a:t>Sucres lents</a:t>
            </a:r>
          </a:p>
          <a:p>
            <a:pPr marL="571500" indent="-571500">
              <a:spcBef>
                <a:spcPts val="1200"/>
              </a:spcBef>
              <a:buFontTx/>
              <a:buChar char="-"/>
            </a:pPr>
            <a:r>
              <a:rPr lang="fr-FR" sz="2800" b="1" dirty="0"/>
              <a:t>Sucres rapides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45DD4A-4566-4739-A5F1-BC2464C06D81}"/>
              </a:ext>
            </a:extLst>
          </p:cNvPr>
          <p:cNvSpPr txBox="1"/>
          <p:nvPr/>
        </p:nvSpPr>
        <p:spPr>
          <a:xfrm>
            <a:off x="2114550" y="4762297"/>
            <a:ext cx="159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Protide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1A4738-38C3-4B2E-8C31-1984C411BD17}"/>
              </a:ext>
            </a:extLst>
          </p:cNvPr>
          <p:cNvSpPr txBox="1"/>
          <p:nvPr/>
        </p:nvSpPr>
        <p:spPr>
          <a:xfrm>
            <a:off x="2114550" y="5609259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Lipide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6AAE5-1EA7-4A20-A06C-BE25A326063A}"/>
              </a:ext>
            </a:extLst>
          </p:cNvPr>
          <p:cNvSpPr/>
          <p:nvPr/>
        </p:nvSpPr>
        <p:spPr>
          <a:xfrm>
            <a:off x="1961976" y="1703070"/>
            <a:ext cx="30520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Composants des aliments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4C407F1-909D-43E5-95CA-39C6A33D56EC}"/>
              </a:ext>
            </a:extLst>
          </p:cNvPr>
          <p:cNvSpPr txBox="1"/>
          <p:nvPr/>
        </p:nvSpPr>
        <p:spPr>
          <a:xfrm>
            <a:off x="7428476" y="3401009"/>
            <a:ext cx="2088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Beaucoup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E305421-C9CA-4034-86D1-E45A7FDD6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4709160" y="3497252"/>
            <a:ext cx="2628900" cy="6711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55C31AE-A72A-4D54-9672-A89298A37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4962894" y="4114800"/>
            <a:ext cx="2375166" cy="6711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8CDA0B8-61FB-4C87-821D-76ACA0F8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4709160" y="4863371"/>
            <a:ext cx="2628900" cy="6711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7F7855F-801F-4B01-902F-DDB36A7B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4709160" y="5617005"/>
            <a:ext cx="2628900" cy="67119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CBF024D-9D37-46F9-B6E0-4204D2C04948}"/>
              </a:ext>
            </a:extLst>
          </p:cNvPr>
          <p:cNvSpPr txBox="1"/>
          <p:nvPr/>
        </p:nvSpPr>
        <p:spPr>
          <a:xfrm>
            <a:off x="7428476" y="4069080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Très peu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004BE2-E4B4-403C-9F11-4B574924F81E}"/>
              </a:ext>
            </a:extLst>
          </p:cNvPr>
          <p:cNvSpPr txBox="1"/>
          <p:nvPr/>
        </p:nvSpPr>
        <p:spPr>
          <a:xfrm>
            <a:off x="7428476" y="4869622"/>
            <a:ext cx="312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Moyennement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A6C5AF6-B26B-449F-A616-C84D2E7261AA}"/>
              </a:ext>
            </a:extLst>
          </p:cNvPr>
          <p:cNvSpPr txBox="1"/>
          <p:nvPr/>
        </p:nvSpPr>
        <p:spPr>
          <a:xfrm>
            <a:off x="7428476" y="5629434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Un peu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09548193-DE3E-40D0-9723-964CB8FC6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9787"/>
            <a:ext cx="9144000" cy="1002001"/>
          </a:xfrm>
        </p:spPr>
        <p:txBody>
          <a:bodyPr>
            <a:normAutofit/>
          </a:bodyPr>
          <a:lstStyle/>
          <a:p>
            <a:r>
              <a:rPr lang="fr-FR" u="sng" dirty="0"/>
              <a:t>Le repas est-il équilibré ?</a:t>
            </a:r>
          </a:p>
        </p:txBody>
      </p:sp>
    </p:spTree>
    <p:extLst>
      <p:ext uri="{BB962C8B-B14F-4D97-AF65-F5344CB8AC3E}">
        <p14:creationId xmlns:p14="http://schemas.microsoft.com/office/powerpoint/2010/main" val="34336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" grpId="0"/>
      <p:bldP spid="7" grpId="0"/>
      <p:bldP spid="8" grpId="0"/>
      <p:bldP spid="14" grpId="0"/>
      <p:bldP spid="24" grpId="0"/>
      <p:bldP spid="29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9D3488A-F617-41C3-AE36-3A2397322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28923"/>
              </p:ext>
            </p:extLst>
          </p:nvPr>
        </p:nvGraphicFramePr>
        <p:xfrm>
          <a:off x="91440" y="80010"/>
          <a:ext cx="11978640" cy="6694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560">
                  <a:extLst>
                    <a:ext uri="{9D8B030D-6E8A-4147-A177-3AD203B41FA5}">
                      <a16:colId xmlns:a16="http://schemas.microsoft.com/office/drawing/2014/main" val="1259089158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872282744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3713218872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2472256052"/>
                    </a:ext>
                  </a:extLst>
                </a:gridCol>
                <a:gridCol w="2277020">
                  <a:extLst>
                    <a:ext uri="{9D8B030D-6E8A-4147-A177-3AD203B41FA5}">
                      <a16:colId xmlns:a16="http://schemas.microsoft.com/office/drawing/2014/main" val="3045386003"/>
                    </a:ext>
                  </a:extLst>
                </a:gridCol>
              </a:tblGrid>
              <a:tr h="109728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b="1" dirty="0">
                          <a:solidFill>
                            <a:schemeClr val="tx1"/>
                          </a:solidFill>
                        </a:rPr>
                        <a:t>Composants </a:t>
                      </a:r>
                    </a:p>
                    <a:p>
                      <a:pPr algn="r"/>
                      <a:r>
                        <a:rPr lang="fr-FR" sz="3200" b="1" dirty="0" err="1">
                          <a:solidFill>
                            <a:schemeClr val="tx1"/>
                          </a:solidFill>
                        </a:rPr>
                        <a:t>recher</a:t>
                      </a:r>
                      <a:r>
                        <a:rPr lang="fr-FR" sz="32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r"/>
                      <a:r>
                        <a:rPr lang="fr-FR" sz="3200" b="1" dirty="0" err="1">
                          <a:solidFill>
                            <a:schemeClr val="tx1"/>
                          </a:solidFill>
                        </a:rPr>
                        <a:t>chés</a:t>
                      </a:r>
                      <a:endParaRPr lang="fr-FR" sz="32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Aliments</a:t>
                      </a:r>
                      <a:r>
                        <a:rPr lang="fr-FR" sz="4800" b="1" dirty="0">
                          <a:effectLst/>
                        </a:rPr>
                        <a:t> </a:t>
                      </a:r>
                      <a:endParaRPr lang="fr-FR" sz="36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0" b="1" dirty="0">
                          <a:effectLst/>
                        </a:rPr>
                        <a:t>GLUCIDE</a:t>
                      </a:r>
                      <a:endParaRPr lang="fr-FR" sz="5400" b="1" dirty="0">
                        <a:effectLst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36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0" b="1" dirty="0">
                          <a:effectLst/>
                        </a:rPr>
                        <a:t>PROTIDES</a:t>
                      </a:r>
                      <a:endParaRPr lang="fr-FR" sz="5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0" b="1" dirty="0">
                          <a:effectLst/>
                        </a:rPr>
                        <a:t>LIPIDES</a:t>
                      </a:r>
                      <a:endParaRPr lang="fr-FR" sz="5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685114"/>
                  </a:ext>
                </a:extLst>
              </a:tr>
              <a:tr h="10972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Sucre lent</a:t>
                      </a:r>
                      <a:endParaRPr lang="fr-FR" sz="4400" b="1" dirty="0">
                        <a:effectLst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effectLst/>
                        </a:rPr>
                        <a:t>Sucre rapide</a:t>
                      </a:r>
                      <a:endParaRPr lang="fr-FR" sz="32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91265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Salade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(+) traces</a:t>
                      </a: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604218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Avocat 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(+) traces</a:t>
                      </a: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44214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>
                          <a:effectLst/>
                        </a:rPr>
                        <a:t>Blanc d’œuf</a:t>
                      </a:r>
                      <a:endParaRPr lang="fr-FR" sz="4400" b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(+) traces</a:t>
                      </a: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16913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Jaune d’œuf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73875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Steak haché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133102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Pomme de terre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(+) traces</a:t>
                      </a: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34459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Lait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87565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Pomme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72914"/>
                  </a:ext>
                </a:extLst>
              </a:tr>
              <a:tr h="50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1" dirty="0">
                          <a:effectLst/>
                        </a:rPr>
                        <a:t>Pain</a:t>
                      </a:r>
                      <a:endParaRPr lang="fr-FR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fr-FR" sz="32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(+) traces</a:t>
                      </a:r>
                      <a:endParaRPr lang="fr-FR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2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fr-FR" sz="3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07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6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">
            <a:extLst>
              <a:ext uri="{FF2B5EF4-FFF2-40B4-BE49-F238E27FC236}">
                <a16:creationId xmlns:a16="http://schemas.microsoft.com/office/drawing/2014/main" id="{09548193-DE3E-40D0-9723-964CB8FC6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9426"/>
            <a:ext cx="9144000" cy="3119148"/>
          </a:xfrm>
        </p:spPr>
        <p:txBody>
          <a:bodyPr>
            <a:normAutofit fontScale="90000"/>
          </a:bodyPr>
          <a:lstStyle/>
          <a:p>
            <a:r>
              <a:rPr lang="fr-FR" dirty="0"/>
              <a:t>Comment expliquer cet écart entre ce que l’on présentait (repas équilibré) et ce que l’on a mesuré (repas pas équilibré)?</a:t>
            </a:r>
          </a:p>
        </p:txBody>
      </p:sp>
    </p:spTree>
    <p:extLst>
      <p:ext uri="{BB962C8B-B14F-4D97-AF65-F5344CB8AC3E}">
        <p14:creationId xmlns:p14="http://schemas.microsoft.com/office/powerpoint/2010/main" val="21317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5970"/>
            <a:ext cx="9144000" cy="2766060"/>
          </a:xfrm>
        </p:spPr>
        <p:txBody>
          <a:bodyPr>
            <a:noAutofit/>
          </a:bodyPr>
          <a:lstStyle/>
          <a:p>
            <a:r>
              <a:rPr lang="fr-FR" sz="9600" u="sng" dirty="0"/>
              <a:t>La pyramide alimentaire </a:t>
            </a:r>
          </a:p>
        </p:txBody>
      </p:sp>
    </p:spTree>
    <p:extLst>
      <p:ext uri="{BB962C8B-B14F-4D97-AF65-F5344CB8AC3E}">
        <p14:creationId xmlns:p14="http://schemas.microsoft.com/office/powerpoint/2010/main" val="34599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5DC9B65-C1FD-41C0-813B-D34BD2E090C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3"/>
          <a:stretch/>
        </p:blipFill>
        <p:spPr>
          <a:xfrm>
            <a:off x="646592" y="5426242"/>
            <a:ext cx="10898815" cy="14317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CA0EB8-BD7C-45CC-87B0-1DA6A16337E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0" b="20589"/>
          <a:stretch/>
        </p:blipFill>
        <p:spPr>
          <a:xfrm>
            <a:off x="646592" y="4447185"/>
            <a:ext cx="10898815" cy="1033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B7A945-79D8-4D91-AD25-80B4B53DCAD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3" b="35017"/>
          <a:stretch/>
        </p:blipFill>
        <p:spPr>
          <a:xfrm>
            <a:off x="646592" y="3489434"/>
            <a:ext cx="10898815" cy="10331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44A0749-EFD4-42E6-A6DE-17CD35DF93B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2" b="49233"/>
          <a:stretch/>
        </p:blipFill>
        <p:spPr>
          <a:xfrm>
            <a:off x="646592" y="2519680"/>
            <a:ext cx="10898815" cy="10547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D63E818-2499-4868-B773-FDAC10084BE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0" b="64033"/>
          <a:stretch/>
        </p:blipFill>
        <p:spPr>
          <a:xfrm>
            <a:off x="646592" y="1569827"/>
            <a:ext cx="10898815" cy="101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931627-D9DF-4EF7-86FF-764E3E04B7A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1"/>
          <a:stretch/>
        </p:blipFill>
        <p:spPr>
          <a:xfrm>
            <a:off x="646592" y="188557"/>
            <a:ext cx="10898815" cy="1453207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00BCDBA-CA1E-4CCC-AACD-546778B99A0D}"/>
              </a:ext>
            </a:extLst>
          </p:cNvPr>
          <p:cNvSpPr/>
          <p:nvPr/>
        </p:nvSpPr>
        <p:spPr>
          <a:xfrm>
            <a:off x="495300" y="106680"/>
            <a:ext cx="3421380" cy="3817620"/>
          </a:xfrm>
          <a:custGeom>
            <a:avLst/>
            <a:gdLst>
              <a:gd name="connsiteX0" fmla="*/ 152400 w 3421380"/>
              <a:gd name="connsiteY0" fmla="*/ 3817620 h 3817620"/>
              <a:gd name="connsiteX1" fmla="*/ 1722120 w 3421380"/>
              <a:gd name="connsiteY1" fmla="*/ 3688080 h 3817620"/>
              <a:gd name="connsiteX2" fmla="*/ 2293620 w 3421380"/>
              <a:gd name="connsiteY2" fmla="*/ 2895600 h 3817620"/>
              <a:gd name="connsiteX3" fmla="*/ 2293620 w 3421380"/>
              <a:gd name="connsiteY3" fmla="*/ 2484120 h 3817620"/>
              <a:gd name="connsiteX4" fmla="*/ 3070860 w 3421380"/>
              <a:gd name="connsiteY4" fmla="*/ 1333500 h 3817620"/>
              <a:gd name="connsiteX5" fmla="*/ 3390900 w 3421380"/>
              <a:gd name="connsiteY5" fmla="*/ 1013460 h 3817620"/>
              <a:gd name="connsiteX6" fmla="*/ 3421380 w 3421380"/>
              <a:gd name="connsiteY6" fmla="*/ 175260 h 3817620"/>
              <a:gd name="connsiteX7" fmla="*/ 3063240 w 3421380"/>
              <a:gd name="connsiteY7" fmla="*/ 0 h 3817620"/>
              <a:gd name="connsiteX8" fmla="*/ 0 w 3421380"/>
              <a:gd name="connsiteY8" fmla="*/ 53340 h 3817620"/>
              <a:gd name="connsiteX9" fmla="*/ 152400 w 3421380"/>
              <a:gd name="connsiteY9" fmla="*/ 3817620 h 38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1380" h="3817620">
                <a:moveTo>
                  <a:pt x="152400" y="3817620"/>
                </a:moveTo>
                <a:lnTo>
                  <a:pt x="1722120" y="3688080"/>
                </a:lnTo>
                <a:lnTo>
                  <a:pt x="2293620" y="2895600"/>
                </a:lnTo>
                <a:lnTo>
                  <a:pt x="2293620" y="2484120"/>
                </a:lnTo>
                <a:lnTo>
                  <a:pt x="3070860" y="1333500"/>
                </a:lnTo>
                <a:lnTo>
                  <a:pt x="3390900" y="1013460"/>
                </a:lnTo>
                <a:lnTo>
                  <a:pt x="3421380" y="175260"/>
                </a:lnTo>
                <a:lnTo>
                  <a:pt x="3063240" y="0"/>
                </a:lnTo>
                <a:lnTo>
                  <a:pt x="0" y="53340"/>
                </a:lnTo>
                <a:lnTo>
                  <a:pt x="152400" y="3817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2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5788E56-C6D9-485E-97DC-99CECA3FD699}"/>
              </a:ext>
            </a:extLst>
          </p:cNvPr>
          <p:cNvSpPr/>
          <p:nvPr/>
        </p:nvSpPr>
        <p:spPr>
          <a:xfrm>
            <a:off x="7711524" y="0"/>
            <a:ext cx="3261276" cy="6858000"/>
          </a:xfrm>
          <a:prstGeom prst="rect">
            <a:avLst/>
          </a:prstGeom>
          <a:solidFill>
            <a:srgbClr val="F5C9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16A0FC-2775-41F4-A9B2-DEF3F30F0D28}"/>
              </a:ext>
            </a:extLst>
          </p:cNvPr>
          <p:cNvSpPr/>
          <p:nvPr/>
        </p:nvSpPr>
        <p:spPr>
          <a:xfrm>
            <a:off x="1161876" y="0"/>
            <a:ext cx="300091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A4E46A-7ED1-4ECC-9B94-1F13C04B011B}"/>
              </a:ext>
            </a:extLst>
          </p:cNvPr>
          <p:cNvSpPr txBox="1"/>
          <p:nvPr/>
        </p:nvSpPr>
        <p:spPr>
          <a:xfrm>
            <a:off x="1314450" y="1115084"/>
            <a:ext cx="289944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Glucide</a:t>
            </a:r>
          </a:p>
          <a:p>
            <a:pPr marL="571500" indent="-571500">
              <a:buFontTx/>
              <a:buChar char="-"/>
            </a:pPr>
            <a:r>
              <a:rPr lang="fr-FR" sz="2800" b="1" dirty="0"/>
              <a:t>Sucres lents</a:t>
            </a:r>
          </a:p>
          <a:p>
            <a:pPr marL="571500" indent="-571500">
              <a:buFontTx/>
              <a:buChar char="-"/>
            </a:pPr>
            <a:r>
              <a:rPr lang="fr-FR" sz="2800" b="1" dirty="0"/>
              <a:t>Sucres rapides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45DD4A-4566-4739-A5F1-BC2464C06D81}"/>
              </a:ext>
            </a:extLst>
          </p:cNvPr>
          <p:cNvSpPr txBox="1"/>
          <p:nvPr/>
        </p:nvSpPr>
        <p:spPr>
          <a:xfrm>
            <a:off x="1314450" y="2823820"/>
            <a:ext cx="159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Protide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1A4738-38C3-4B2E-8C31-1984C411BD17}"/>
              </a:ext>
            </a:extLst>
          </p:cNvPr>
          <p:cNvSpPr txBox="1"/>
          <p:nvPr/>
        </p:nvSpPr>
        <p:spPr>
          <a:xfrm>
            <a:off x="1314450" y="3670782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Lipide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CDA5FA-0781-425D-9EE7-5389A24CA709}"/>
              </a:ext>
            </a:extLst>
          </p:cNvPr>
          <p:cNvSpPr txBox="1"/>
          <p:nvPr/>
        </p:nvSpPr>
        <p:spPr>
          <a:xfrm>
            <a:off x="1314450" y="4517744"/>
            <a:ext cx="210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Vitamines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7F97FC-0C26-4A60-97EF-0A5074809867}"/>
              </a:ext>
            </a:extLst>
          </p:cNvPr>
          <p:cNvSpPr txBox="1"/>
          <p:nvPr/>
        </p:nvSpPr>
        <p:spPr>
          <a:xfrm>
            <a:off x="1314450" y="5364706"/>
            <a:ext cx="879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Eau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5773EF-E630-45DE-A7C4-5DE091AA916B}"/>
              </a:ext>
            </a:extLst>
          </p:cNvPr>
          <p:cNvSpPr txBox="1"/>
          <p:nvPr/>
        </p:nvSpPr>
        <p:spPr>
          <a:xfrm>
            <a:off x="1314450" y="6211669"/>
            <a:ext cx="284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Sels minéraux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6AAE5-1EA7-4A20-A06C-BE25A326063A}"/>
              </a:ext>
            </a:extLst>
          </p:cNvPr>
          <p:cNvSpPr/>
          <p:nvPr/>
        </p:nvSpPr>
        <p:spPr>
          <a:xfrm>
            <a:off x="1161876" y="0"/>
            <a:ext cx="30520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Composants des aliments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2D647C-4DF6-4021-973E-DA2A1BFDA835}"/>
              </a:ext>
            </a:extLst>
          </p:cNvPr>
          <p:cNvSpPr/>
          <p:nvPr/>
        </p:nvSpPr>
        <p:spPr>
          <a:xfrm>
            <a:off x="7803572" y="276998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Nutriments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653C8A-04E4-47A0-A3E1-B9C06D6AC2E4}"/>
              </a:ext>
            </a:extLst>
          </p:cNvPr>
          <p:cNvSpPr txBox="1"/>
          <p:nvPr/>
        </p:nvSpPr>
        <p:spPr>
          <a:xfrm>
            <a:off x="7931396" y="1115084"/>
            <a:ext cx="1698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Glucose</a:t>
            </a:r>
            <a:endParaRPr lang="fr-FR" sz="28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5F8FF44-061C-4C5A-B871-582642C2B18E}"/>
              </a:ext>
            </a:extLst>
          </p:cNvPr>
          <p:cNvSpPr txBox="1"/>
          <p:nvPr/>
        </p:nvSpPr>
        <p:spPr>
          <a:xfrm>
            <a:off x="7931396" y="2823820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Acides aminés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C8BCE1-3F92-4C58-8268-41035D8AE235}"/>
              </a:ext>
            </a:extLst>
          </p:cNvPr>
          <p:cNvSpPr txBox="1"/>
          <p:nvPr/>
        </p:nvSpPr>
        <p:spPr>
          <a:xfrm>
            <a:off x="7931396" y="3670782"/>
            <a:ext cx="2143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Acide gras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3D7DFE9-652B-41ED-B9B8-1E2DF23EED4C}"/>
              </a:ext>
            </a:extLst>
          </p:cNvPr>
          <p:cNvSpPr txBox="1"/>
          <p:nvPr/>
        </p:nvSpPr>
        <p:spPr>
          <a:xfrm>
            <a:off x="7931396" y="4517744"/>
            <a:ext cx="210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Vitamines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CFA1FAF-A6C0-4C58-AA0D-446B2B001CAB}"/>
              </a:ext>
            </a:extLst>
          </p:cNvPr>
          <p:cNvSpPr txBox="1"/>
          <p:nvPr/>
        </p:nvSpPr>
        <p:spPr>
          <a:xfrm>
            <a:off x="7931396" y="5364706"/>
            <a:ext cx="879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Eau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BFED1C7-A77A-483A-B8D9-1BDA1A54FD21}"/>
              </a:ext>
            </a:extLst>
          </p:cNvPr>
          <p:cNvSpPr txBox="1"/>
          <p:nvPr/>
        </p:nvSpPr>
        <p:spPr>
          <a:xfrm>
            <a:off x="7931396" y="6211669"/>
            <a:ext cx="284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Sels minéraux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6CEC0725-E63C-4491-9F7C-3D6635984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3223260" y="1172589"/>
            <a:ext cx="4720880" cy="648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41252CD0-0F23-4AAA-AA94-26BB1FA4D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3223260" y="2860169"/>
            <a:ext cx="4720880" cy="64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E1A67A3-CA61-4182-B4BD-0F743E926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3223260" y="3685594"/>
            <a:ext cx="4720880" cy="64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E77A51A-0CB1-462E-AFC2-7853A8C376BC}"/>
              </a:ext>
            </a:extLst>
          </p:cNvPr>
          <p:cNvSpPr/>
          <p:nvPr/>
        </p:nvSpPr>
        <p:spPr>
          <a:xfrm>
            <a:off x="4213898" y="850258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Enzymes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2837F6-FDBE-46AD-8F34-7AD9391B759A}"/>
              </a:ext>
            </a:extLst>
          </p:cNvPr>
          <p:cNvSpPr/>
          <p:nvPr/>
        </p:nvSpPr>
        <p:spPr>
          <a:xfrm>
            <a:off x="4213898" y="2520101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Enzymes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70A8403-E2B4-43A2-AE95-FC09844213E4}"/>
              </a:ext>
            </a:extLst>
          </p:cNvPr>
          <p:cNvSpPr/>
          <p:nvPr/>
        </p:nvSpPr>
        <p:spPr>
          <a:xfrm>
            <a:off x="4213898" y="3353554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Enzymes</a:t>
            </a:r>
          </a:p>
        </p:txBody>
      </p:sp>
    </p:spTree>
    <p:extLst>
      <p:ext uri="{BB962C8B-B14F-4D97-AF65-F5344CB8AC3E}">
        <p14:creationId xmlns:p14="http://schemas.microsoft.com/office/powerpoint/2010/main" val="7738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420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SITUATION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9729B73-4A18-40CC-8BA8-F2950695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77385"/>
          <a:stretch/>
        </p:blipFill>
        <p:spPr>
          <a:xfrm flipH="1">
            <a:off x="262890" y="1632921"/>
            <a:ext cx="1657350" cy="50955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6051C5-ABA4-4FA1-B02C-01BA24CC1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0" r="66630"/>
          <a:stretch/>
        </p:blipFill>
        <p:spPr>
          <a:xfrm>
            <a:off x="10088880" y="1632921"/>
            <a:ext cx="1840230" cy="5095539"/>
          </a:xfrm>
          <a:prstGeom prst="rect">
            <a:avLst/>
          </a:prstGeom>
        </p:spPr>
      </p:pic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AFA51DFC-7186-4468-A40C-53A170D464DC}"/>
              </a:ext>
            </a:extLst>
          </p:cNvPr>
          <p:cNvSpPr/>
          <p:nvPr/>
        </p:nvSpPr>
        <p:spPr>
          <a:xfrm>
            <a:off x="2263140" y="1632921"/>
            <a:ext cx="6595110" cy="1280160"/>
          </a:xfrm>
          <a:prstGeom prst="wedgeRoundRectCallout">
            <a:avLst>
              <a:gd name="adj1" fmla="val -55668"/>
              <a:gd name="adj2" fmla="val 50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Les repas de la cantine sont dégueulasses !</a:t>
            </a:r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B04E2944-4762-45AF-9EC0-B51FB9453FC6}"/>
              </a:ext>
            </a:extLst>
          </p:cNvPr>
          <p:cNvSpPr/>
          <p:nvPr/>
        </p:nvSpPr>
        <p:spPr>
          <a:xfrm>
            <a:off x="3493770" y="3944919"/>
            <a:ext cx="6595110" cy="1280160"/>
          </a:xfrm>
          <a:prstGeom prst="wedgeRoundRectCallout">
            <a:avLst>
              <a:gd name="adj1" fmla="val 47625"/>
              <a:gd name="adj2" fmla="val -9821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</a:rPr>
              <a:t>Tu voudrais quoi ?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</a:rPr>
              <a:t>Des frites tous les jours ?</a:t>
            </a:r>
          </a:p>
        </p:txBody>
      </p:sp>
    </p:spTree>
    <p:extLst>
      <p:ext uri="{BB962C8B-B14F-4D97-AF65-F5344CB8AC3E}">
        <p14:creationId xmlns:p14="http://schemas.microsoft.com/office/powerpoint/2010/main" val="34538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420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SITUATION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9729B73-4A18-40CC-8BA8-F2950695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77385"/>
          <a:stretch/>
        </p:blipFill>
        <p:spPr>
          <a:xfrm flipH="1">
            <a:off x="262890" y="1632921"/>
            <a:ext cx="1657350" cy="50955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6051C5-ABA4-4FA1-B02C-01BA24CC1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0" r="66630"/>
          <a:stretch/>
        </p:blipFill>
        <p:spPr>
          <a:xfrm>
            <a:off x="10088880" y="1632921"/>
            <a:ext cx="1840230" cy="5095539"/>
          </a:xfrm>
          <a:prstGeom prst="rect">
            <a:avLst/>
          </a:prstGeom>
        </p:spPr>
      </p:pic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AFA51DFC-7186-4468-A40C-53A170D464DC}"/>
              </a:ext>
            </a:extLst>
          </p:cNvPr>
          <p:cNvSpPr/>
          <p:nvPr/>
        </p:nvSpPr>
        <p:spPr>
          <a:xfrm>
            <a:off x="2263140" y="1632921"/>
            <a:ext cx="6595110" cy="1280160"/>
          </a:xfrm>
          <a:prstGeom prst="wedgeRoundRectCallout">
            <a:avLst>
              <a:gd name="adj1" fmla="val -55668"/>
              <a:gd name="adj2" fmla="val 50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Ah ouai !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Ce serait vraiment trop bien !</a:t>
            </a:r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B04E2944-4762-45AF-9EC0-B51FB9453FC6}"/>
              </a:ext>
            </a:extLst>
          </p:cNvPr>
          <p:cNvSpPr/>
          <p:nvPr/>
        </p:nvSpPr>
        <p:spPr>
          <a:xfrm>
            <a:off x="3493770" y="3944919"/>
            <a:ext cx="6595110" cy="1280160"/>
          </a:xfrm>
          <a:prstGeom prst="wedgeRoundRectCallout">
            <a:avLst>
              <a:gd name="adj1" fmla="val 47625"/>
              <a:gd name="adj2" fmla="val -9821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</a:rPr>
              <a:t>Tu deviendrais obèse !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</a:rPr>
              <a:t>Là au moins ils sont équilibrés !</a:t>
            </a:r>
          </a:p>
        </p:txBody>
      </p:sp>
    </p:spTree>
    <p:extLst>
      <p:ext uri="{BB962C8B-B14F-4D97-AF65-F5344CB8AC3E}">
        <p14:creationId xmlns:p14="http://schemas.microsoft.com/office/powerpoint/2010/main" val="20608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420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SITUATION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9729B73-4A18-40CC-8BA8-F2950695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77385"/>
          <a:stretch/>
        </p:blipFill>
        <p:spPr>
          <a:xfrm flipH="1">
            <a:off x="262890" y="1632921"/>
            <a:ext cx="1657350" cy="50955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6051C5-ABA4-4FA1-B02C-01BA24CC1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0" r="66630"/>
          <a:stretch/>
        </p:blipFill>
        <p:spPr>
          <a:xfrm>
            <a:off x="10088880" y="1632921"/>
            <a:ext cx="1840230" cy="5095539"/>
          </a:xfrm>
          <a:prstGeom prst="rect">
            <a:avLst/>
          </a:prstGeom>
        </p:spPr>
      </p:pic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AFA51DFC-7186-4468-A40C-53A170D464DC}"/>
              </a:ext>
            </a:extLst>
          </p:cNvPr>
          <p:cNvSpPr/>
          <p:nvPr/>
        </p:nvSpPr>
        <p:spPr>
          <a:xfrm>
            <a:off x="2263140" y="1632921"/>
            <a:ext cx="6595110" cy="1280160"/>
          </a:xfrm>
          <a:prstGeom prst="wedgeRoundRectCallout">
            <a:avLst>
              <a:gd name="adj1" fmla="val -55668"/>
              <a:gd name="adj2" fmla="val 50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C’est pas parce qu’il n’y a pas de frite qu’il est équilibré leur menu !</a:t>
            </a:r>
          </a:p>
        </p:txBody>
      </p:sp>
    </p:spTree>
    <p:extLst>
      <p:ext uri="{BB962C8B-B14F-4D97-AF65-F5344CB8AC3E}">
        <p14:creationId xmlns:p14="http://schemas.microsoft.com/office/powerpoint/2010/main" val="907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3EBC44A-B589-4448-BC90-C5ED09D5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0" y="0"/>
            <a:ext cx="9602800" cy="6858000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45455276-D5FE-4DFA-97FC-80203FDAD5B6}"/>
              </a:ext>
            </a:extLst>
          </p:cNvPr>
          <p:cNvSpPr txBox="1">
            <a:spLocks/>
          </p:cNvSpPr>
          <p:nvPr/>
        </p:nvSpPr>
        <p:spPr>
          <a:xfrm>
            <a:off x="3817620" y="578341"/>
            <a:ext cx="6850380" cy="100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600" b="1" u="sng" dirty="0">
                <a:latin typeface="Brotherhood Script" panose="02000506000000020004" pitchFamily="2" charset="0"/>
              </a:rPr>
              <a:t>Menu de la cantine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EC2820-56E3-403E-8E95-9EB0E4AED4C8}"/>
              </a:ext>
            </a:extLst>
          </p:cNvPr>
          <p:cNvSpPr txBox="1"/>
          <p:nvPr/>
        </p:nvSpPr>
        <p:spPr>
          <a:xfrm>
            <a:off x="4193858" y="2033398"/>
            <a:ext cx="6097904" cy="3893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1 verre de lait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Du pain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Salade composée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(salade verte, avocat et œuf dur)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Pomme de terre vapeur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Steak haché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Pomme</a:t>
            </a:r>
          </a:p>
        </p:txBody>
      </p:sp>
    </p:spTree>
    <p:extLst>
      <p:ext uri="{BB962C8B-B14F-4D97-AF65-F5344CB8AC3E}">
        <p14:creationId xmlns:p14="http://schemas.microsoft.com/office/powerpoint/2010/main" val="40126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QUESTION: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2218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Le menu de la cantine est-il équilibré ?</a:t>
            </a:r>
          </a:p>
        </p:txBody>
      </p:sp>
    </p:spTree>
    <p:extLst>
      <p:ext uri="{BB962C8B-B14F-4D97-AF65-F5344CB8AC3E}">
        <p14:creationId xmlns:p14="http://schemas.microsoft.com/office/powerpoint/2010/main" val="39573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D16A0FC-2775-41F4-A9B2-DEF3F30F0D28}"/>
              </a:ext>
            </a:extLst>
          </p:cNvPr>
          <p:cNvSpPr/>
          <p:nvPr/>
        </p:nvSpPr>
        <p:spPr>
          <a:xfrm>
            <a:off x="1961976" y="1703070"/>
            <a:ext cx="3000918" cy="4732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A4E46A-7ED1-4ECC-9B94-1F13C04B011B}"/>
              </a:ext>
            </a:extLst>
          </p:cNvPr>
          <p:cNvSpPr txBox="1"/>
          <p:nvPr/>
        </p:nvSpPr>
        <p:spPr>
          <a:xfrm>
            <a:off x="2114550" y="2818154"/>
            <a:ext cx="28994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Glucide</a:t>
            </a:r>
          </a:p>
          <a:p>
            <a:pPr marL="571500" indent="-571500">
              <a:spcBef>
                <a:spcPts val="1200"/>
              </a:spcBef>
              <a:buFontTx/>
              <a:buChar char="-"/>
            </a:pPr>
            <a:r>
              <a:rPr lang="fr-FR" sz="2800" b="1" dirty="0"/>
              <a:t>Sucres lents</a:t>
            </a:r>
          </a:p>
          <a:p>
            <a:pPr marL="571500" indent="-571500">
              <a:spcBef>
                <a:spcPts val="1200"/>
              </a:spcBef>
              <a:buFontTx/>
              <a:buChar char="-"/>
            </a:pPr>
            <a:r>
              <a:rPr lang="fr-FR" sz="2800" b="1" dirty="0"/>
              <a:t>Sucres rapides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45DD4A-4566-4739-A5F1-BC2464C06D81}"/>
              </a:ext>
            </a:extLst>
          </p:cNvPr>
          <p:cNvSpPr txBox="1"/>
          <p:nvPr/>
        </p:nvSpPr>
        <p:spPr>
          <a:xfrm>
            <a:off x="2114550" y="4762297"/>
            <a:ext cx="159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Protide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1A4738-38C3-4B2E-8C31-1984C411BD17}"/>
              </a:ext>
            </a:extLst>
          </p:cNvPr>
          <p:cNvSpPr txBox="1"/>
          <p:nvPr/>
        </p:nvSpPr>
        <p:spPr>
          <a:xfrm>
            <a:off x="2114550" y="5609259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Lipide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6AAE5-1EA7-4A20-A06C-BE25A326063A}"/>
              </a:ext>
            </a:extLst>
          </p:cNvPr>
          <p:cNvSpPr/>
          <p:nvPr/>
        </p:nvSpPr>
        <p:spPr>
          <a:xfrm>
            <a:off x="1961976" y="1703070"/>
            <a:ext cx="30520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Composants des aliments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4C407F1-909D-43E5-95CA-39C6A33D56EC}"/>
              </a:ext>
            </a:extLst>
          </p:cNvPr>
          <p:cNvSpPr txBox="1"/>
          <p:nvPr/>
        </p:nvSpPr>
        <p:spPr>
          <a:xfrm>
            <a:off x="7428476" y="3401009"/>
            <a:ext cx="2088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Beaucoup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E305421-C9CA-4034-86D1-E45A7FDD6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4709160" y="3497252"/>
            <a:ext cx="2628900" cy="6711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55C31AE-A72A-4D54-9672-A89298A37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4962894" y="4114800"/>
            <a:ext cx="2375166" cy="6711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8CDA0B8-61FB-4C87-821D-76ACA0F8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4709160" y="4863371"/>
            <a:ext cx="2628900" cy="6711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7F7855F-801F-4B01-902F-DDB36A7B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4709160" y="5617005"/>
            <a:ext cx="2628900" cy="67119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CBF024D-9D37-46F9-B6E0-4204D2C04948}"/>
              </a:ext>
            </a:extLst>
          </p:cNvPr>
          <p:cNvSpPr txBox="1"/>
          <p:nvPr/>
        </p:nvSpPr>
        <p:spPr>
          <a:xfrm>
            <a:off x="7428476" y="4069080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Très peu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004BE2-E4B4-403C-9F11-4B574924F81E}"/>
              </a:ext>
            </a:extLst>
          </p:cNvPr>
          <p:cNvSpPr txBox="1"/>
          <p:nvPr/>
        </p:nvSpPr>
        <p:spPr>
          <a:xfrm>
            <a:off x="7428476" y="4869622"/>
            <a:ext cx="312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Moyennement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A6C5AF6-B26B-449F-A616-C84D2E7261AA}"/>
              </a:ext>
            </a:extLst>
          </p:cNvPr>
          <p:cNvSpPr txBox="1"/>
          <p:nvPr/>
        </p:nvSpPr>
        <p:spPr>
          <a:xfrm>
            <a:off x="7428476" y="5629434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Un peu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09548193-DE3E-40D0-9723-964CB8FC6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9787"/>
            <a:ext cx="9144000" cy="1002001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Pour que le repas soit équilibré:</a:t>
            </a:r>
          </a:p>
        </p:txBody>
      </p:sp>
    </p:spTree>
    <p:extLst>
      <p:ext uri="{BB962C8B-B14F-4D97-AF65-F5344CB8AC3E}">
        <p14:creationId xmlns:p14="http://schemas.microsoft.com/office/powerpoint/2010/main" val="18670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" grpId="0"/>
      <p:bldP spid="8" grpId="0"/>
      <p:bldP spid="14" grpId="0"/>
      <p:bldP spid="24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735</Words>
  <Application>Microsoft Office PowerPoint</Application>
  <PresentationFormat>Grand écran</PresentationFormat>
  <Paragraphs>329</Paragraphs>
  <Slides>29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Tahoma</vt:lpstr>
      <vt:lpstr>Calibri Light</vt:lpstr>
      <vt:lpstr>Brotherhood Script</vt:lpstr>
      <vt:lpstr>Calibri</vt:lpstr>
      <vt:lpstr>Thème Office</vt:lpstr>
      <vt:lpstr>RAPPELS:</vt:lpstr>
      <vt:lpstr>NOUVEAUTE:</vt:lpstr>
      <vt:lpstr>Présentation PowerPoint</vt:lpstr>
      <vt:lpstr>SITUATION :</vt:lpstr>
      <vt:lpstr>SITUATION :</vt:lpstr>
      <vt:lpstr>SITUATION :</vt:lpstr>
      <vt:lpstr>Présentation PowerPoint</vt:lpstr>
      <vt:lpstr>QUESTION:</vt:lpstr>
      <vt:lpstr>Pour que le repas soit équilibré:</vt:lpstr>
      <vt:lpstr>TESTS:</vt:lpstr>
      <vt:lpstr>TESTS:</vt:lpstr>
      <vt:lpstr>TESTS:</vt:lpstr>
      <vt:lpstr>CE QUE J’ATTENDS DE VOUS:</vt:lpstr>
      <vt:lpstr>Aliment étudié :</vt:lpstr>
      <vt:lpstr>Présentation PowerPoint</vt:lpstr>
      <vt:lpstr>Aliment étudié :</vt:lpstr>
      <vt:lpstr>Aliment étudié :</vt:lpstr>
      <vt:lpstr>Aliment étudié :</vt:lpstr>
      <vt:lpstr>Aliment étudié :</vt:lpstr>
      <vt:lpstr>Aliment étudié :</vt:lpstr>
      <vt:lpstr>Aliment étudié :</vt:lpstr>
      <vt:lpstr>Aliment étudié :</vt:lpstr>
      <vt:lpstr>Présentation PowerPoint</vt:lpstr>
      <vt:lpstr>Présentation PowerPoint</vt:lpstr>
      <vt:lpstr>Le repas est-il équilibré ?</vt:lpstr>
      <vt:lpstr>Présentation PowerPoint</vt:lpstr>
      <vt:lpstr>Comment expliquer cet écart entre ce que l’on présentait (repas équilibré) et ce que l’on a mesuré (repas pas équilibré)?</vt:lpstr>
      <vt:lpstr>La pyramide alimentaire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RAPPELS:</dc:title>
  <dc:creator>Kévin ESPINAS-ANGEVIN</dc:creator>
  <cp:lastModifiedBy>Kévin ESPINAS-ANGEVIN</cp:lastModifiedBy>
  <cp:revision>32</cp:revision>
  <dcterms:created xsi:type="dcterms:W3CDTF">2021-10-20T06:56:13Z</dcterms:created>
  <dcterms:modified xsi:type="dcterms:W3CDTF">2021-11-08T21:30:48Z</dcterms:modified>
</cp:coreProperties>
</file>