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7"/>
  </p:notesMasterIdLst>
  <p:sldIdLst>
    <p:sldId id="310" r:id="rId2"/>
    <p:sldId id="309" r:id="rId3"/>
    <p:sldId id="258" r:id="rId4"/>
    <p:sldId id="256" r:id="rId5"/>
    <p:sldId id="264" r:id="rId6"/>
    <p:sldId id="259" r:id="rId7"/>
    <p:sldId id="260" r:id="rId8"/>
    <p:sldId id="261" r:id="rId9"/>
    <p:sldId id="262" r:id="rId10"/>
    <p:sldId id="263" r:id="rId11"/>
    <p:sldId id="265" r:id="rId12"/>
    <p:sldId id="267" r:id="rId13"/>
    <p:sldId id="268" r:id="rId14"/>
    <p:sldId id="269" r:id="rId15"/>
    <p:sldId id="266" r:id="rId16"/>
    <p:sldId id="270" r:id="rId17"/>
    <p:sldId id="271" r:id="rId18"/>
    <p:sldId id="272" r:id="rId19"/>
    <p:sldId id="273" r:id="rId20"/>
    <p:sldId id="276" r:id="rId21"/>
    <p:sldId id="275" r:id="rId22"/>
    <p:sldId id="277" r:id="rId23"/>
    <p:sldId id="279" r:id="rId24"/>
    <p:sldId id="280" r:id="rId25"/>
    <p:sldId id="281" r:id="rId26"/>
    <p:sldId id="278" r:id="rId27"/>
    <p:sldId id="311" r:id="rId28"/>
    <p:sldId id="312" r:id="rId29"/>
    <p:sldId id="282" r:id="rId30"/>
    <p:sldId id="313" r:id="rId31"/>
    <p:sldId id="283" r:id="rId32"/>
    <p:sldId id="284" r:id="rId33"/>
    <p:sldId id="314" r:id="rId34"/>
    <p:sldId id="285" r:id="rId35"/>
    <p:sldId id="316" r:id="rId36"/>
    <p:sldId id="315" r:id="rId37"/>
    <p:sldId id="287" r:id="rId38"/>
    <p:sldId id="317" r:id="rId39"/>
    <p:sldId id="318" r:id="rId40"/>
    <p:sldId id="288" r:id="rId41"/>
    <p:sldId id="274" r:id="rId42"/>
    <p:sldId id="290" r:id="rId43"/>
    <p:sldId id="319" r:id="rId44"/>
    <p:sldId id="320" r:id="rId45"/>
    <p:sldId id="321" r:id="rId46"/>
    <p:sldId id="322" r:id="rId47"/>
    <p:sldId id="291" r:id="rId48"/>
    <p:sldId id="292" r:id="rId49"/>
    <p:sldId id="293" r:id="rId50"/>
    <p:sldId id="294" r:id="rId51"/>
    <p:sldId id="324" r:id="rId52"/>
    <p:sldId id="298" r:id="rId53"/>
    <p:sldId id="299" r:id="rId54"/>
    <p:sldId id="300" r:id="rId55"/>
    <p:sldId id="323" r:id="rId56"/>
    <p:sldId id="297" r:id="rId57"/>
    <p:sldId id="301" r:id="rId58"/>
    <p:sldId id="296" r:id="rId59"/>
    <p:sldId id="304" r:id="rId60"/>
    <p:sldId id="302" r:id="rId61"/>
    <p:sldId id="305" r:id="rId62"/>
    <p:sldId id="303" r:id="rId63"/>
    <p:sldId id="306" r:id="rId64"/>
    <p:sldId id="307" r:id="rId65"/>
    <p:sldId id="308" r:id="rId66"/>
  </p:sldIdLst>
  <p:sldSz cx="12192000" cy="6858000"/>
  <p:notesSz cx="6858000" cy="9144000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Calibri Light" panose="020F0302020204030204" pitchFamily="34" charset="0"/>
      <p:regular r:id="rId72"/>
      <p:italic r:id="rId7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87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3A37E-5D08-4763-A400-8C3311CB4AF1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AA0E4-3AED-497A-AFEF-C7DB69337E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63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trouvé un PROBLEME, on fait toujours une… ? (HYPOTHESE)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36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505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45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formulé notre HYPOTHESE, nous devons faire…? (les EXPERIENCES !)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727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Quels sont les critères de réussite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638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Quels sont les critères de réussite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561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816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5014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518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899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84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118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545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767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847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22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73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Après avoir formulé notre HYPOTHESE, nous devons faire…? (les EXPERIENCES !)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790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161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765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38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EAA0E4-3AED-497A-AFEF-C7DB69337EE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32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B55F2-0B3B-48BD-B34D-E5EA21058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B62C27-1A62-416B-B578-47053CCA9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8536FD-9F1A-47C6-BA00-797C42D37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8556D6-0B0C-46DD-8909-4BA6453A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FE6913-70A3-41F0-B579-1D3561FD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6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45FCB-2E1C-4A3E-A61B-6AF32E7A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75B1D4-4652-4D0F-86D9-DC85003A7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FDF3F0-C6E2-4C4A-959E-36873847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AD631E-BFED-4472-A8F5-FBD334DC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5695DF-8AB6-4B70-9F80-AC860B46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1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D65CEB4-E253-44FA-B2AD-86E922E21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8B4B4F-169D-4FC1-B51F-2A2DA9873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FFEF88-6250-4E60-AE5D-E74E7868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2D5D3C-48DD-4686-9577-B06B3273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B7BA06-0DCE-43D3-B237-F7AD4EE7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2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A06A5-C832-447A-9B02-9AD53CD5A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DCD47-948F-49E9-B4D3-5D8D9AC46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5A6B03-1A29-45DF-8519-670AFB41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5D145E-1A9E-4827-8370-1B93C965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C89AA-AA39-4645-AF3E-D0E574D8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16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0842A9-B24F-4914-9EA5-89D42EBEA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6A926F-FB85-4716-8BC3-4983CDF14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78D2C1-36C8-4EF0-A516-174D40E9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941F61-A874-4FCB-ABC5-5A5B73D60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6F43E6-5136-4E00-A6DD-21FC1849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8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61247-3F4F-4CD4-A81F-5CD59E98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B0AB83-4D24-48B1-95EB-B273EBC43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BA546F-BF24-421B-A832-20D3ACE0B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2C25B6-AA56-48E0-BD90-00610CC3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E2A4E5-3DB1-484E-BC43-B96062DC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D650E2-4D1E-4D7F-A554-B357CF1E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0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9167C-4944-4257-8775-6295B443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B08754-86EA-4844-ABF5-360AFD0DE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3A7D64-CB78-4D69-8237-3F3EA62B1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A9584F-D938-42A7-98ED-891C49336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92D6B60-3FDE-4149-845C-2003E8A947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77A7A9-798C-47F8-9A17-430F689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9B5885-37B3-4885-BBB0-74641054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07D779E-0713-45A8-839D-FFCB809F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0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3367E-8DF6-4753-9879-31253535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0E145A-7FCD-4F2A-B2C8-8E1EAB6B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C29F1-CF54-49D3-B678-62C772C3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E718EA-EEA4-43A0-ADA2-2EA6413A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4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FC5941-D084-4766-BD66-B1111C880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D948E07-4CDD-469D-BDF3-4132C374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A61D9F-5750-4DCF-B8C1-FC83F0A1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7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01B7B4-6D91-4FB4-888B-C3C858C7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A683D7-F4B8-4C2A-A6D5-6F4A55DDB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9541AD-56BD-4784-9F03-6A9AEE410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CFA791-6AF5-4F7F-9684-C83EA0FE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716592-6ACE-40A8-8ABD-DEB737BC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77D456-C042-4FB1-9DD4-8EB3DEA2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2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CEB73-8525-4861-BAE9-986541C5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3242BC-94F3-4EAF-BE38-007AEA4BE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21AE9-4744-446C-AC8C-521489D5B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27B113-58E9-4857-8BCF-31A75FA8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DFF57E-B810-49DB-81BB-DEB32A5D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ACBA24-6130-4F4E-A25A-72547895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EF05D0-3B2B-463B-9590-26141088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F6CC6B-B472-4E53-B637-4C25ADCA6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858C1B-920F-4D83-8E04-F60A9B136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0E027-2A3F-4497-8D6B-5F1F9CCA95F5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D8756E-13E0-4EAB-864C-478192DC9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BB0704-868B-4068-AFB4-4FD9BAB56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1F437-B552-4851-9233-A1724544A7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98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9781"/>
            <a:ext cx="9144000" cy="1002001"/>
          </a:xfrm>
        </p:spPr>
        <p:txBody>
          <a:bodyPr/>
          <a:lstStyle/>
          <a:p>
            <a:r>
              <a:rPr lang="fr-FR" u="sng" dirty="0"/>
              <a:t>RAPPELS: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3529"/>
            <a:ext cx="9144000" cy="4064144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4400" dirty="0"/>
              <a:t>Les </a:t>
            </a:r>
            <a:r>
              <a:rPr lang="fr-FR" sz="4400" b="1" dirty="0">
                <a:solidFill>
                  <a:srgbClr val="00B050"/>
                </a:solidFill>
              </a:rPr>
              <a:t>aliments</a:t>
            </a:r>
            <a:r>
              <a:rPr lang="fr-FR" sz="4400" dirty="0"/>
              <a:t> sont transformés en </a:t>
            </a:r>
            <a:r>
              <a:rPr lang="fr-FR" sz="4400" b="1" dirty="0">
                <a:solidFill>
                  <a:srgbClr val="00B050"/>
                </a:solidFill>
              </a:rPr>
              <a:t>nutriments</a:t>
            </a:r>
            <a:r>
              <a:rPr lang="fr-FR" sz="4400" dirty="0"/>
              <a:t> au cours de la digestion au niveau: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la cavité buccale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l’estomac</a:t>
            </a:r>
          </a:p>
          <a:p>
            <a:pPr marL="571500" indent="-571500" algn="l">
              <a:buFontTx/>
              <a:buChar char="-"/>
            </a:pPr>
            <a:r>
              <a:rPr lang="fr-FR" sz="4400" dirty="0">
                <a:solidFill>
                  <a:schemeClr val="bg1"/>
                </a:solidFill>
              </a:rPr>
              <a:t>De l’intestin grêle</a:t>
            </a:r>
          </a:p>
        </p:txBody>
      </p:sp>
    </p:spTree>
    <p:extLst>
      <p:ext uri="{BB962C8B-B14F-4D97-AF65-F5344CB8AC3E}">
        <p14:creationId xmlns:p14="http://schemas.microsoft.com/office/powerpoint/2010/main" val="33328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</p:spTree>
    <p:extLst>
      <p:ext uri="{BB962C8B-B14F-4D97-AF65-F5344CB8AC3E}">
        <p14:creationId xmlns:p14="http://schemas.microsoft.com/office/powerpoint/2010/main" val="16606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3865"/>
            <a:ext cx="9144000" cy="1655762"/>
          </a:xfrm>
        </p:spPr>
        <p:txBody>
          <a:bodyPr>
            <a:normAutofit/>
          </a:bodyPr>
          <a:lstStyle/>
          <a:p>
            <a:r>
              <a:rPr lang="fr-FR" sz="4400" dirty="0"/>
              <a:t>Il y a toujours au moins 2 expériences!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3E053C7-3A5F-487B-9F2B-224B4C0820C0}"/>
              </a:ext>
            </a:extLst>
          </p:cNvPr>
          <p:cNvSpPr txBox="1">
            <a:spLocks/>
          </p:cNvSpPr>
          <p:nvPr/>
        </p:nvSpPr>
        <p:spPr>
          <a:xfrm>
            <a:off x="1496007" y="-639595"/>
            <a:ext cx="9577874" cy="23706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200" b="1" u="sng" dirty="0">
                <a:solidFill>
                  <a:srgbClr val="FF0000"/>
                </a:solidFill>
              </a:rPr>
              <a:t>EXPERIENCE</a:t>
            </a:r>
            <a:r>
              <a:rPr lang="fr-FR" sz="12800" b="1" u="sng" dirty="0">
                <a:solidFill>
                  <a:srgbClr val="FF0000"/>
                </a:solidFill>
              </a:rPr>
              <a:t>S</a:t>
            </a:r>
            <a:r>
              <a:rPr lang="fr-FR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26CCB1-0B1A-46B4-A01F-7CEA029A2BE0}"/>
              </a:ext>
            </a:extLst>
          </p:cNvPr>
          <p:cNvSpPr/>
          <p:nvPr/>
        </p:nvSpPr>
        <p:spPr>
          <a:xfrm rot="598213">
            <a:off x="1827613" y="3836037"/>
            <a:ext cx="33084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Témoin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38E99-45A2-44F6-AD0A-7323DD0B43CD}"/>
              </a:ext>
            </a:extLst>
          </p:cNvPr>
          <p:cNvSpPr/>
          <p:nvPr/>
        </p:nvSpPr>
        <p:spPr>
          <a:xfrm rot="21043290">
            <a:off x="6093919" y="3610195"/>
            <a:ext cx="41469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Contraire</a:t>
            </a:r>
          </a:p>
        </p:txBody>
      </p:sp>
    </p:spTree>
    <p:extLst>
      <p:ext uri="{BB962C8B-B14F-4D97-AF65-F5344CB8AC3E}">
        <p14:creationId xmlns:p14="http://schemas.microsoft.com/office/powerpoint/2010/main" val="19526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A80743-F59A-475C-8CFD-04C7136AE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02296"/>
            <a:ext cx="9144000" cy="1655762"/>
          </a:xfrm>
        </p:spPr>
        <p:txBody>
          <a:bodyPr>
            <a:normAutofit/>
          </a:bodyPr>
          <a:lstStyle/>
          <a:p>
            <a:r>
              <a:rPr lang="fr-FR" sz="4400" dirty="0"/>
              <a:t>Pour faire une expérience, vous pouvez mélanger 1, 2, 3, 4, etc. </a:t>
            </a:r>
            <a:r>
              <a:rPr lang="fr-FR" sz="4400" b="1" u="sng" dirty="0">
                <a:solidFill>
                  <a:schemeClr val="accent2"/>
                </a:solidFill>
              </a:rPr>
              <a:t>SUBSTRATS</a:t>
            </a:r>
            <a:r>
              <a:rPr lang="fr-FR" sz="4400" dirty="0"/>
              <a:t>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A39165-AAAB-446B-895B-CB20B814B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662503"/>
            <a:ext cx="3413939" cy="31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3297378-86CF-4407-9AC5-7F09EFFAA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16" y="2805330"/>
            <a:ext cx="3714723" cy="37147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85299A1-6135-4308-A45B-44BF35653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0539" flipH="1" flipV="1">
            <a:off x="3134574" y="3037155"/>
            <a:ext cx="1294114" cy="86496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EA62BB1-190A-47FC-8898-6723F46A79EF}"/>
              </a:ext>
            </a:extLst>
          </p:cNvPr>
          <p:cNvSpPr txBox="1"/>
          <p:nvPr/>
        </p:nvSpPr>
        <p:spPr>
          <a:xfrm>
            <a:off x="645126" y="2710697"/>
            <a:ext cx="312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Tube à essai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33FF420-9995-4A88-9B48-6ABFBB1CFF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5050843" y="2450541"/>
            <a:ext cx="773939" cy="125532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6286F52-5EED-4052-8C5A-5363365835D8}"/>
              </a:ext>
            </a:extLst>
          </p:cNvPr>
          <p:cNvSpPr txBox="1"/>
          <p:nvPr/>
        </p:nvSpPr>
        <p:spPr>
          <a:xfrm>
            <a:off x="5663648" y="2580314"/>
            <a:ext cx="622883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Liste des </a:t>
            </a:r>
            <a:r>
              <a:rPr lang="fr-FR" sz="2800" b="1" u="sng" dirty="0">
                <a:solidFill>
                  <a:schemeClr val="accent2"/>
                </a:solidFill>
              </a:rPr>
              <a:t>SUBSTRATS</a:t>
            </a:r>
            <a:r>
              <a:rPr lang="fr-FR" sz="2800" b="1" dirty="0"/>
              <a:t> que je peux mélanger:</a:t>
            </a:r>
          </a:p>
          <a:p>
            <a:pPr algn="ctr"/>
            <a:r>
              <a:rPr lang="fr-FR" sz="1200" b="1" dirty="0"/>
              <a:t> </a:t>
            </a:r>
            <a:endParaRPr lang="fr-FR" sz="2400" b="1" dirty="0"/>
          </a:p>
          <a:p>
            <a:pPr marL="457200" indent="-457200">
              <a:buFontTx/>
              <a:buChar char="-"/>
            </a:pPr>
            <a:r>
              <a:rPr lang="fr-FR" sz="2800" b="1" dirty="0">
                <a:solidFill>
                  <a:schemeClr val="accent2"/>
                </a:solidFill>
              </a:rPr>
              <a:t>ALIMENT</a:t>
            </a:r>
            <a:r>
              <a:rPr lang="fr-FR" sz="2800" dirty="0"/>
              <a:t> (Empois d’amidon = soupe de pomme de terre </a:t>
            </a:r>
            <a:r>
              <a:rPr lang="fr-FR" sz="2800" dirty="0">
                <a:sym typeface="Wingdings" panose="05000000000000000000" pitchFamily="2" charset="2"/>
              </a:rPr>
              <a:t> sucre lent)</a:t>
            </a:r>
          </a:p>
          <a:p>
            <a:pPr marL="457200" indent="-457200">
              <a:buFontTx/>
              <a:buChar char="-"/>
            </a:pPr>
            <a:r>
              <a:rPr lang="fr-FR" sz="2800" b="1" dirty="0">
                <a:solidFill>
                  <a:schemeClr val="accent2"/>
                </a:solidFill>
                <a:sym typeface="Wingdings" panose="05000000000000000000" pitchFamily="2" charset="2"/>
              </a:rPr>
              <a:t>NUTRIMENT</a:t>
            </a:r>
            <a:r>
              <a:rPr lang="fr-FR" sz="2800" dirty="0">
                <a:sym typeface="Wingdings" panose="05000000000000000000" pitchFamily="2" charset="2"/>
              </a:rPr>
              <a:t> (Glucose  sucre rapide)</a:t>
            </a:r>
          </a:p>
          <a:p>
            <a:pPr marL="457200" indent="-457200">
              <a:buFontTx/>
              <a:buChar char="-"/>
            </a:pPr>
            <a:r>
              <a:rPr lang="fr-FR" sz="2800" b="1" dirty="0">
                <a:solidFill>
                  <a:schemeClr val="accent2"/>
                </a:solidFill>
                <a:sym typeface="Wingdings" panose="05000000000000000000" pitchFamily="2" charset="2"/>
              </a:rPr>
              <a:t>EAU</a:t>
            </a:r>
          </a:p>
          <a:p>
            <a:pPr marL="457200" indent="-457200">
              <a:buFontTx/>
              <a:buChar char="-"/>
            </a:pPr>
            <a:r>
              <a:rPr lang="fr-FR" sz="2800" b="1" dirty="0">
                <a:solidFill>
                  <a:schemeClr val="accent2"/>
                </a:solidFill>
                <a:sym typeface="Wingdings" panose="05000000000000000000" pitchFamily="2" charset="2"/>
              </a:rPr>
              <a:t>SUBSTANCE DIGESTIVE </a:t>
            </a:r>
            <a:r>
              <a:rPr lang="fr-FR" sz="2800" dirty="0">
                <a:sym typeface="Wingdings" panose="05000000000000000000" pitchFamily="2" charset="2"/>
              </a:rPr>
              <a:t>(Pancréatine)</a:t>
            </a:r>
            <a:endParaRPr lang="fr-FR" sz="2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A39165-AAAB-446B-895B-CB20B814B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662503"/>
            <a:ext cx="3413939" cy="319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9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5A39165-AAAB-446B-895B-CB20B814B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662503"/>
            <a:ext cx="3413939" cy="3195497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1299627-FBC6-469A-A265-52E6A22FDC33}"/>
              </a:ext>
            </a:extLst>
          </p:cNvPr>
          <p:cNvGrpSpPr/>
          <p:nvPr/>
        </p:nvGrpSpPr>
        <p:grpSpPr>
          <a:xfrm>
            <a:off x="6995927" y="3308173"/>
            <a:ext cx="2879594" cy="2983230"/>
            <a:chOff x="6995927" y="3308173"/>
            <a:chExt cx="2879594" cy="298323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0A44D4B-6691-4638-B965-2DA51719F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7000" r="17555" b="15833"/>
            <a:stretch/>
          </p:blipFill>
          <p:spPr>
            <a:xfrm rot="1307475">
              <a:off x="6995927" y="3308173"/>
              <a:ext cx="2879594" cy="298323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0A6539A-89DD-4E6D-ACA1-8811E5AA2074}"/>
                </a:ext>
              </a:extLst>
            </p:cNvPr>
            <p:cNvSpPr txBox="1"/>
            <p:nvPr/>
          </p:nvSpPr>
          <p:spPr>
            <a:xfrm rot="945006">
              <a:off x="8059071" y="3887436"/>
              <a:ext cx="16199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Livret de réactifs</a:t>
              </a:r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1FA80743-F59A-475C-8CFD-04C7136AE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26611"/>
            <a:ext cx="9144000" cy="1655762"/>
          </a:xfrm>
        </p:spPr>
        <p:txBody>
          <a:bodyPr>
            <a:normAutofit/>
          </a:bodyPr>
          <a:lstStyle/>
          <a:p>
            <a:r>
              <a:rPr lang="fr-FR" sz="4400" dirty="0"/>
              <a:t>Pour voir ce qu’il s’est passé dans le tube, il faut utiliser </a:t>
            </a:r>
            <a:r>
              <a:rPr lang="fr-FR" sz="4400" b="1" u="sng" dirty="0"/>
              <a:t>1 seul</a:t>
            </a:r>
            <a:r>
              <a:rPr lang="fr-FR" sz="4400" b="1" dirty="0"/>
              <a:t> </a:t>
            </a:r>
            <a:r>
              <a:rPr lang="fr-FR" sz="4400" b="1" u="sng" dirty="0">
                <a:solidFill>
                  <a:srgbClr val="0070C0"/>
                </a:solidFill>
              </a:rPr>
              <a:t>REACTIF</a:t>
            </a:r>
            <a:r>
              <a:rPr lang="fr-F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0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64CD1D9-562D-4864-B5CE-BFCFAF318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9"/>
          <a:stretch/>
        </p:blipFill>
        <p:spPr>
          <a:xfrm>
            <a:off x="0" y="-115899"/>
            <a:ext cx="12192000" cy="69738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164" y="1078672"/>
            <a:ext cx="10270835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  <a:latin typeface="CrayonL" panose="00000500000000000000" pitchFamily="2" charset="0"/>
              </a:rPr>
              <a:t>Fiche de révision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45E6FC-5D56-4DD5-A503-4CE204D89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" y="-115899"/>
            <a:ext cx="2982005" cy="2829081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DF9659AC-C387-49B4-8822-612568723456}"/>
              </a:ext>
            </a:extLst>
          </p:cNvPr>
          <p:cNvSpPr txBox="1">
            <a:spLocks/>
          </p:cNvSpPr>
          <p:nvPr/>
        </p:nvSpPr>
        <p:spPr>
          <a:xfrm>
            <a:off x="1782619" y="3524682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</a:rPr>
              <a:t>	</a:t>
            </a: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1) La réponse est dans l’hypothèse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A54A85E-06A2-4961-AF2A-B4FB5038F0FF}"/>
              </a:ext>
            </a:extLst>
          </p:cNvPr>
          <p:cNvSpPr txBox="1">
            <a:spLocks/>
          </p:cNvSpPr>
          <p:nvPr/>
        </p:nvSpPr>
        <p:spPr>
          <a:xfrm>
            <a:off x="1782619" y="5097056"/>
            <a:ext cx="10631054" cy="75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2) 1 seule différence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C5EC7820-8B08-4FE8-9C81-AEF975C8D84C}"/>
              </a:ext>
            </a:extLst>
          </p:cNvPr>
          <p:cNvSpPr txBox="1">
            <a:spLocks/>
          </p:cNvSpPr>
          <p:nvPr/>
        </p:nvSpPr>
        <p:spPr>
          <a:xfrm>
            <a:off x="1764148" y="5884644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3) La différence porte sur la supposition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196D96C6-2960-4709-8119-4FB497583CC4}"/>
              </a:ext>
            </a:extLst>
          </p:cNvPr>
          <p:cNvSpPr txBox="1">
            <a:spLocks/>
          </p:cNvSpPr>
          <p:nvPr/>
        </p:nvSpPr>
        <p:spPr>
          <a:xfrm>
            <a:off x="1782619" y="4331709"/>
            <a:ext cx="10631054" cy="99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contraire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619" y="2780232"/>
            <a:ext cx="10631054" cy="997527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témoin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693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9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891"/>
            <a:ext cx="9144000" cy="1002001"/>
          </a:xfrm>
        </p:spPr>
        <p:txBody>
          <a:bodyPr/>
          <a:lstStyle/>
          <a:p>
            <a:r>
              <a:rPr lang="fr-FR" u="sng" dirty="0"/>
              <a:t>CE QUE J’ATTENDS DE VOUS: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30" y="1876338"/>
            <a:ext cx="11666220" cy="4821641"/>
          </a:xfrm>
        </p:spPr>
        <p:txBody>
          <a:bodyPr>
            <a:normAutofit fontScale="92500" lnSpcReduction="20000"/>
          </a:bodyPr>
          <a:lstStyle/>
          <a:p>
            <a:pPr marL="742950" indent="-742950" algn="l">
              <a:spcBef>
                <a:spcPts val="1800"/>
              </a:spcBef>
              <a:buAutoNum type="arabicParenR"/>
            </a:pPr>
            <a:r>
              <a:rPr lang="fr-FR" sz="4400" b="1" dirty="0">
                <a:solidFill>
                  <a:srgbClr val="FF0000"/>
                </a:solidFill>
              </a:rPr>
              <a:t>Inventez des expériences </a:t>
            </a:r>
            <a:r>
              <a:rPr lang="fr-FR" sz="4400" dirty="0"/>
              <a:t>afin de </a:t>
            </a:r>
            <a:r>
              <a:rPr lang="fr-FR" sz="4400"/>
              <a:t>tester l’hypothèse </a:t>
            </a:r>
            <a:r>
              <a:rPr lang="fr-FR" sz="4400" dirty="0"/>
              <a:t>(Mettez-les par écrit, sous la forme de votre choix: schéma, tableau ou texte).</a:t>
            </a:r>
          </a:p>
          <a:p>
            <a:pPr marL="742950" indent="-742950" algn="l">
              <a:spcBef>
                <a:spcPts val="1800"/>
              </a:spcBef>
              <a:buAutoNum type="arabicParenR"/>
            </a:pPr>
            <a:r>
              <a:rPr lang="fr-FR" sz="4400" b="1" dirty="0">
                <a:solidFill>
                  <a:srgbClr val="FF0000"/>
                </a:solidFill>
              </a:rPr>
              <a:t>Réalisez vos expériences </a:t>
            </a:r>
            <a:r>
              <a:rPr lang="fr-FR" sz="4400" dirty="0"/>
              <a:t>une fois que le prof vous en a donné l’autorisation.</a:t>
            </a:r>
          </a:p>
          <a:p>
            <a:pPr marL="742950" indent="-742950" algn="l">
              <a:spcBef>
                <a:spcPts val="1800"/>
              </a:spcBef>
              <a:buAutoNum type="arabicParenR"/>
            </a:pPr>
            <a:r>
              <a:rPr lang="fr-FR" sz="4400" b="1" dirty="0">
                <a:solidFill>
                  <a:srgbClr val="FF0000"/>
                </a:solidFill>
              </a:rPr>
              <a:t>Retranscrivez vos résultats</a:t>
            </a:r>
            <a:r>
              <a:rPr lang="fr-FR" sz="4400" dirty="0"/>
              <a:t>, sous la forme de votre choix.</a:t>
            </a:r>
          </a:p>
          <a:p>
            <a:pPr marL="742950" indent="-742950" algn="l">
              <a:spcBef>
                <a:spcPts val="1800"/>
              </a:spcBef>
              <a:buAutoNum type="arabicParenR"/>
            </a:pPr>
            <a:r>
              <a:rPr lang="fr-FR" sz="4400" b="1" dirty="0">
                <a:solidFill>
                  <a:srgbClr val="FF0000"/>
                </a:solidFill>
              </a:rPr>
              <a:t>Interprétez vos résultats </a:t>
            </a:r>
            <a:r>
              <a:rPr lang="fr-FR" sz="4400" dirty="0"/>
              <a:t>(JE COMPARE – JE CONSTATE – J’EN DEDUIS)</a:t>
            </a:r>
          </a:p>
        </p:txBody>
      </p:sp>
    </p:spTree>
    <p:extLst>
      <p:ext uri="{BB962C8B-B14F-4D97-AF65-F5344CB8AC3E}">
        <p14:creationId xmlns:p14="http://schemas.microsoft.com/office/powerpoint/2010/main" val="2634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1665"/>
            <a:ext cx="9144000" cy="3074670"/>
          </a:xfrm>
        </p:spPr>
        <p:txBody>
          <a:bodyPr>
            <a:normAutofit/>
          </a:bodyPr>
          <a:lstStyle/>
          <a:p>
            <a:r>
              <a:rPr lang="fr-FR" b="1" dirty="0"/>
              <a:t>C’est ce que l’on appelle « </a:t>
            </a:r>
            <a:r>
              <a:rPr lang="fr-FR" b="1" dirty="0">
                <a:solidFill>
                  <a:srgbClr val="FF0000"/>
                </a:solidFill>
              </a:rPr>
              <a:t>Faire une démarche expérimentale complète </a:t>
            </a:r>
            <a:r>
              <a:rPr lang="fr-FR" b="1" dirty="0"/>
              <a:t>» !</a:t>
            </a:r>
          </a:p>
        </p:txBody>
      </p:sp>
    </p:spTree>
    <p:extLst>
      <p:ext uri="{BB962C8B-B14F-4D97-AF65-F5344CB8AC3E}">
        <p14:creationId xmlns:p14="http://schemas.microsoft.com/office/powerpoint/2010/main" val="281612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93ABC6E8-511D-4121-B81D-EF7E5B03AD85}"/>
              </a:ext>
            </a:extLst>
          </p:cNvPr>
          <p:cNvSpPr txBox="1">
            <a:spLocks/>
          </p:cNvSpPr>
          <p:nvPr/>
        </p:nvSpPr>
        <p:spPr>
          <a:xfrm>
            <a:off x="300990" y="287569"/>
            <a:ext cx="11563350" cy="2725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fr-FR" b="1" u="sng" dirty="0">
                <a:solidFill>
                  <a:srgbClr val="FF0000"/>
                </a:solidFill>
              </a:rPr>
              <a:t>PROBLEME :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Comment font nos organes pour transformer les aliments en nutriments?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u="sng" dirty="0">
                <a:solidFill>
                  <a:srgbClr val="FF0000"/>
                </a:solidFill>
              </a:rPr>
              <a:t>HYPOTHESE :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Pour transformer les aliments en nutriments, nos organes utilisent </a:t>
            </a:r>
            <a:r>
              <a:rPr lang="fr-FR" b="1" dirty="0">
                <a:solidFill>
                  <a:srgbClr val="0070C0"/>
                </a:solidFill>
              </a:rPr>
              <a:t>certainement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u="sng" dirty="0">
                <a:solidFill>
                  <a:srgbClr val="0070C0"/>
                </a:solidFill>
              </a:rPr>
              <a:t>une substance digestive</a:t>
            </a:r>
            <a:r>
              <a:rPr lang="fr-FR" dirty="0">
                <a:solidFill>
                  <a:srgbClr val="0070C0"/>
                </a:solidFill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r-FR" b="1" u="sng" dirty="0">
                <a:solidFill>
                  <a:srgbClr val="FF0000"/>
                </a:solidFill>
              </a:rPr>
              <a:t>EXPERIENCES :</a:t>
            </a:r>
          </a:p>
          <a:p>
            <a:pPr marL="0" indent="0">
              <a:buNone/>
            </a:pP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051101-3437-4CBC-99FC-AA39524FE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4837452" y="2685538"/>
            <a:ext cx="3714723" cy="327543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E7B3D3E-9421-4A7B-B6BF-9272A3F23B02}"/>
              </a:ext>
            </a:extLst>
          </p:cNvPr>
          <p:cNvSpPr txBox="1"/>
          <p:nvPr/>
        </p:nvSpPr>
        <p:spPr>
          <a:xfrm>
            <a:off x="51146" y="2496308"/>
            <a:ext cx="62006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Liste des </a:t>
            </a:r>
            <a:r>
              <a:rPr lang="fr-FR" sz="2800" b="1" u="sng" dirty="0">
                <a:solidFill>
                  <a:schemeClr val="accent2"/>
                </a:solidFill>
              </a:rPr>
              <a:t>SUBSTRATS</a:t>
            </a:r>
            <a:r>
              <a:rPr lang="fr-FR" sz="2800" b="1" dirty="0"/>
              <a:t> </a:t>
            </a:r>
          </a:p>
          <a:p>
            <a:pPr algn="ctr"/>
            <a:r>
              <a:rPr lang="fr-FR" sz="2800" b="1" dirty="0"/>
              <a:t>que je peux mélanger (1, 2, 3, ou 4) :</a:t>
            </a:r>
          </a:p>
          <a:p>
            <a:pPr algn="ctr"/>
            <a:r>
              <a:rPr lang="fr-FR" sz="1200" b="1" dirty="0"/>
              <a:t> </a:t>
            </a:r>
            <a:endParaRPr lang="fr-FR" sz="2400" b="1" dirty="0"/>
          </a:p>
          <a:p>
            <a:pPr marL="457200" indent="-457200">
              <a:buFontTx/>
              <a:buChar char="-"/>
            </a:pPr>
            <a:r>
              <a:rPr lang="fr-FR" sz="2200" b="1" dirty="0">
                <a:solidFill>
                  <a:schemeClr val="accent2"/>
                </a:solidFill>
              </a:rPr>
              <a:t>ALIMENT</a:t>
            </a:r>
            <a:r>
              <a:rPr lang="fr-FR" sz="2200" dirty="0"/>
              <a:t> (Empois d’amidon = soupe de </a:t>
            </a:r>
          </a:p>
          <a:p>
            <a:pPr>
              <a:tabLst>
                <a:tab pos="446088" algn="l"/>
              </a:tabLst>
            </a:pPr>
            <a:r>
              <a:rPr lang="fr-FR" sz="2200" dirty="0"/>
              <a:t>	pomme de terre </a:t>
            </a:r>
            <a:r>
              <a:rPr lang="fr-FR" sz="2200" dirty="0">
                <a:sym typeface="Wingdings" panose="05000000000000000000" pitchFamily="2" charset="2"/>
              </a:rPr>
              <a:t> sucre lent)</a:t>
            </a:r>
          </a:p>
          <a:p>
            <a:pPr marL="457200" indent="-457200">
              <a:buFontTx/>
              <a:buChar char="-"/>
            </a:pPr>
            <a:r>
              <a:rPr lang="fr-FR" sz="2200" b="1" dirty="0">
                <a:solidFill>
                  <a:schemeClr val="accent2"/>
                </a:solidFill>
                <a:sym typeface="Wingdings" panose="05000000000000000000" pitchFamily="2" charset="2"/>
              </a:rPr>
              <a:t>NUTRIMENT</a:t>
            </a:r>
            <a:r>
              <a:rPr lang="fr-FR" sz="2200" dirty="0">
                <a:sym typeface="Wingdings" panose="05000000000000000000" pitchFamily="2" charset="2"/>
              </a:rPr>
              <a:t> (Glucose  sucre rapide)</a:t>
            </a:r>
          </a:p>
          <a:p>
            <a:pPr marL="457200" indent="-457200">
              <a:buFontTx/>
              <a:buChar char="-"/>
            </a:pPr>
            <a:r>
              <a:rPr lang="fr-FR" sz="2200" b="1" dirty="0">
                <a:solidFill>
                  <a:schemeClr val="accent2"/>
                </a:solidFill>
                <a:sym typeface="Wingdings" panose="05000000000000000000" pitchFamily="2" charset="2"/>
              </a:rPr>
              <a:t>EAU</a:t>
            </a:r>
          </a:p>
          <a:p>
            <a:pPr marL="457200" indent="-457200">
              <a:buFontTx/>
              <a:buChar char="-"/>
            </a:pPr>
            <a:r>
              <a:rPr lang="fr-FR" sz="2200" b="1" dirty="0">
                <a:solidFill>
                  <a:schemeClr val="accent2"/>
                </a:solidFill>
                <a:sym typeface="Wingdings" panose="05000000000000000000" pitchFamily="2" charset="2"/>
              </a:rPr>
              <a:t>SUBSTANCE DIGESTIVE </a:t>
            </a:r>
            <a:r>
              <a:rPr lang="fr-FR" sz="2200" dirty="0">
                <a:sym typeface="Wingdings" panose="05000000000000000000" pitchFamily="2" charset="2"/>
              </a:rPr>
              <a:t>(Pancréatine)</a:t>
            </a:r>
            <a:endParaRPr lang="fr-FR" sz="22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467DDA3-25A3-40A0-9D44-952DC2B51D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6967577" y="2406441"/>
            <a:ext cx="773939" cy="125532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62C5CC8-A94E-4FBD-B66C-1ABD8831F9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5640450" y="2406441"/>
            <a:ext cx="773939" cy="125532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DD1D2F3-BD74-42AE-8163-B870A126F916}"/>
              </a:ext>
            </a:extLst>
          </p:cNvPr>
          <p:cNvSpPr txBox="1"/>
          <p:nvPr/>
        </p:nvSpPr>
        <p:spPr>
          <a:xfrm>
            <a:off x="7623913" y="2542615"/>
            <a:ext cx="326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1 seul </a:t>
            </a:r>
            <a:r>
              <a:rPr lang="fr-FR" sz="2800" b="1" u="sng" dirty="0">
                <a:solidFill>
                  <a:srgbClr val="0070C0"/>
                </a:solidFill>
              </a:rPr>
              <a:t>REACTIF</a:t>
            </a:r>
            <a:endParaRPr lang="fr-FR" sz="2800" b="1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1452248-99A1-4C63-B908-DA798F276E51}"/>
              </a:ext>
            </a:extLst>
          </p:cNvPr>
          <p:cNvGrpSpPr/>
          <p:nvPr/>
        </p:nvGrpSpPr>
        <p:grpSpPr>
          <a:xfrm>
            <a:off x="7571872" y="3233840"/>
            <a:ext cx="2145121" cy="2222323"/>
            <a:chOff x="6995927" y="3308173"/>
            <a:chExt cx="2879594" cy="298323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A58B8CF0-C53D-4333-9AEB-740E27029E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7000" r="17555" b="15833"/>
            <a:stretch/>
          </p:blipFill>
          <p:spPr>
            <a:xfrm rot="1307475">
              <a:off x="6995927" y="3308173"/>
              <a:ext cx="2879594" cy="2983230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3D4427D-61C1-4609-9FA5-EDE03E6744F4}"/>
                </a:ext>
              </a:extLst>
            </p:cNvPr>
            <p:cNvSpPr txBox="1"/>
            <p:nvPr/>
          </p:nvSpPr>
          <p:spPr>
            <a:xfrm rot="945006">
              <a:off x="8059071" y="3881120"/>
              <a:ext cx="1619929" cy="351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/>
                <a:t>Livret de réactifs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BF318-CF8A-418F-A299-6D52C1ACDBC1}"/>
              </a:ext>
            </a:extLst>
          </p:cNvPr>
          <p:cNvSpPr/>
          <p:nvPr/>
        </p:nvSpPr>
        <p:spPr>
          <a:xfrm rot="20896270">
            <a:off x="10072355" y="4084735"/>
            <a:ext cx="20566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Témoin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1D6774-852E-40BE-8AA9-867D7BD9189C}"/>
              </a:ext>
            </a:extLst>
          </p:cNvPr>
          <p:cNvSpPr/>
          <p:nvPr/>
        </p:nvSpPr>
        <p:spPr>
          <a:xfrm rot="21043290">
            <a:off x="9670041" y="4852445"/>
            <a:ext cx="25614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Contraire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AE91F4D8-3E25-449C-9FB8-FB6456CCF6AD}"/>
              </a:ext>
            </a:extLst>
          </p:cNvPr>
          <p:cNvSpPr txBox="1">
            <a:spLocks/>
          </p:cNvSpPr>
          <p:nvPr/>
        </p:nvSpPr>
        <p:spPr>
          <a:xfrm>
            <a:off x="300990" y="5778112"/>
            <a:ext cx="11563350" cy="102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u="sng" dirty="0">
                <a:solidFill>
                  <a:srgbClr val="FF0000"/>
                </a:solidFill>
              </a:rPr>
              <a:t>RESULTATS :</a:t>
            </a:r>
            <a:r>
              <a:rPr lang="fr-FR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fr-FR" b="1" u="sng" dirty="0">
                <a:solidFill>
                  <a:srgbClr val="FF0000"/>
                </a:solidFill>
              </a:rPr>
              <a:t>INTERPRETATION :</a:t>
            </a:r>
            <a:r>
              <a:rPr lang="fr-FR" b="1" dirty="0"/>
              <a:t> (Je compare – Je constate – J’en déduis)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3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8FCB02-6FE8-47FE-A4C9-5947BBB1A81E}"/>
              </a:ext>
            </a:extLst>
          </p:cNvPr>
          <p:cNvSpPr/>
          <p:nvPr/>
        </p:nvSpPr>
        <p:spPr>
          <a:xfrm>
            <a:off x="1367721" y="2105561"/>
            <a:ext cx="945656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Correction</a:t>
            </a:r>
          </a:p>
        </p:txBody>
      </p:sp>
    </p:spTree>
    <p:extLst>
      <p:ext uri="{BB962C8B-B14F-4D97-AF65-F5344CB8AC3E}">
        <p14:creationId xmlns:p14="http://schemas.microsoft.com/office/powerpoint/2010/main" val="37479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5" descr="appareil digestif kevin">
            <a:extLst>
              <a:ext uri="{FF2B5EF4-FFF2-40B4-BE49-F238E27FC236}">
                <a16:creationId xmlns:a16="http://schemas.microsoft.com/office/drawing/2014/main" id="{3F59E422-B650-4E64-84AE-C88E124BA6A5}"/>
              </a:ext>
            </a:extLst>
          </p:cNvPr>
          <p:cNvPicPr/>
          <p:nvPr/>
        </p:nvPicPr>
        <p:blipFill>
          <a:blip r:embed="rId2" cstate="print">
            <a:lum bright="-18000" contrast="3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39" y="11993"/>
            <a:ext cx="3108801" cy="68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5E3C0CC-9EF8-47DF-89CF-E3C766B9AD11}"/>
              </a:ext>
            </a:extLst>
          </p:cNvPr>
          <p:cNvCxnSpPr/>
          <p:nvPr/>
        </p:nvCxnSpPr>
        <p:spPr>
          <a:xfrm>
            <a:off x="4457700" y="11993"/>
            <a:ext cx="0" cy="675456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F6F8A0E-4AD2-47D3-BEE6-064F346B4D91}"/>
              </a:ext>
            </a:extLst>
          </p:cNvPr>
          <p:cNvCxnSpPr/>
          <p:nvPr/>
        </p:nvCxnSpPr>
        <p:spPr>
          <a:xfrm>
            <a:off x="8641080" y="11993"/>
            <a:ext cx="0" cy="675456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3436B5F-C3D3-458E-8CF0-C59D2BB889B6}"/>
              </a:ext>
            </a:extLst>
          </p:cNvPr>
          <p:cNvCxnSpPr>
            <a:cxnSpLocks/>
          </p:cNvCxnSpPr>
          <p:nvPr/>
        </p:nvCxnSpPr>
        <p:spPr>
          <a:xfrm flipH="1">
            <a:off x="7509510" y="3669030"/>
            <a:ext cx="113157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6D8045A7-076F-4069-9EAC-F4083B05B33A}"/>
              </a:ext>
            </a:extLst>
          </p:cNvPr>
          <p:cNvSpPr txBox="1"/>
          <p:nvPr/>
        </p:nvSpPr>
        <p:spPr>
          <a:xfrm>
            <a:off x="8728633" y="3429000"/>
            <a:ext cx="1272614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Estomac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621E540-4B17-4F6B-A28B-B78F9DA07219}"/>
              </a:ext>
            </a:extLst>
          </p:cNvPr>
          <p:cNvCxnSpPr>
            <a:cxnSpLocks/>
          </p:cNvCxnSpPr>
          <p:nvPr/>
        </p:nvCxnSpPr>
        <p:spPr>
          <a:xfrm flipH="1">
            <a:off x="6652260" y="1381959"/>
            <a:ext cx="19888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ECBCD22-9FB4-41DE-9C86-49F47FF61929}"/>
              </a:ext>
            </a:extLst>
          </p:cNvPr>
          <p:cNvSpPr txBox="1"/>
          <p:nvPr/>
        </p:nvSpPr>
        <p:spPr>
          <a:xfrm>
            <a:off x="8728632" y="1141929"/>
            <a:ext cx="2026989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Cavité buccale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CAE453E-DE4C-4848-9994-9A8A5F15C8C5}"/>
              </a:ext>
            </a:extLst>
          </p:cNvPr>
          <p:cNvCxnSpPr>
            <a:cxnSpLocks/>
          </p:cNvCxnSpPr>
          <p:nvPr/>
        </p:nvCxnSpPr>
        <p:spPr>
          <a:xfrm flipH="1">
            <a:off x="7589520" y="4800600"/>
            <a:ext cx="10515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DF4F0E4-D61E-4A56-B38F-FD2FB0FE198D}"/>
              </a:ext>
            </a:extLst>
          </p:cNvPr>
          <p:cNvSpPr txBox="1"/>
          <p:nvPr/>
        </p:nvSpPr>
        <p:spPr>
          <a:xfrm>
            <a:off x="8728632" y="4569767"/>
            <a:ext cx="1878408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Intestin grêle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DA7FC7A-7D42-4F9A-BD8B-1989DF10F83F}"/>
              </a:ext>
            </a:extLst>
          </p:cNvPr>
          <p:cNvSpPr txBox="1"/>
          <p:nvPr/>
        </p:nvSpPr>
        <p:spPr>
          <a:xfrm>
            <a:off x="160020" y="5212080"/>
            <a:ext cx="5474970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Légende:</a:t>
            </a:r>
          </a:p>
          <a:p>
            <a:r>
              <a:rPr lang="fr-FR" sz="2400" dirty="0"/>
              <a:t>	Organes où a lieu la transformation des aliments en nutriments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Rouge: </a:t>
            </a:r>
            <a:r>
              <a:rPr lang="fr-FR" sz="2400" dirty="0">
                <a:solidFill>
                  <a:schemeClr val="bg1"/>
                </a:solidFill>
              </a:rPr>
              <a:t>Enzymes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0775B0-8D84-495A-A7DD-40EA9F49E658}"/>
              </a:ext>
            </a:extLst>
          </p:cNvPr>
          <p:cNvSpPr/>
          <p:nvPr/>
        </p:nvSpPr>
        <p:spPr>
          <a:xfrm>
            <a:off x="274320" y="5692140"/>
            <a:ext cx="822968" cy="26289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3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802242" y="2956507"/>
            <a:ext cx="2761692" cy="2435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1312564" y="5391609"/>
            <a:ext cx="3763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témoin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160926" y="273296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54B1F7C-9D40-47F4-835D-6BC4D67B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77147" y="2755155"/>
            <a:ext cx="574925" cy="93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64CD1D9-562D-4864-B5CE-BFCFAF318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9"/>
          <a:stretch/>
        </p:blipFill>
        <p:spPr>
          <a:xfrm>
            <a:off x="0" y="-115899"/>
            <a:ext cx="12192000" cy="69738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164" y="1078672"/>
            <a:ext cx="10270835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  <a:latin typeface="CrayonL" panose="00000500000000000000" pitchFamily="2" charset="0"/>
              </a:rPr>
              <a:t>Fiche de révision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45E6FC-5D56-4DD5-A503-4CE204D89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" y="-115899"/>
            <a:ext cx="2982005" cy="2829081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DF9659AC-C387-49B4-8822-612568723456}"/>
              </a:ext>
            </a:extLst>
          </p:cNvPr>
          <p:cNvSpPr txBox="1">
            <a:spLocks/>
          </p:cNvSpPr>
          <p:nvPr/>
        </p:nvSpPr>
        <p:spPr>
          <a:xfrm>
            <a:off x="1782619" y="3524682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</a:rPr>
              <a:t>	</a:t>
            </a: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1) La réponse est dans l’hypothèse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A54A85E-06A2-4961-AF2A-B4FB5038F0FF}"/>
              </a:ext>
            </a:extLst>
          </p:cNvPr>
          <p:cNvSpPr txBox="1">
            <a:spLocks/>
          </p:cNvSpPr>
          <p:nvPr/>
        </p:nvSpPr>
        <p:spPr>
          <a:xfrm>
            <a:off x="1782619" y="5097056"/>
            <a:ext cx="10631054" cy="75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2) 1 seule différence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C5EC7820-8B08-4FE8-9C81-AEF975C8D84C}"/>
              </a:ext>
            </a:extLst>
          </p:cNvPr>
          <p:cNvSpPr txBox="1">
            <a:spLocks/>
          </p:cNvSpPr>
          <p:nvPr/>
        </p:nvSpPr>
        <p:spPr>
          <a:xfrm>
            <a:off x="1764148" y="5884644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3) La différence porte sur la supposition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196D96C6-2960-4709-8119-4FB497583CC4}"/>
              </a:ext>
            </a:extLst>
          </p:cNvPr>
          <p:cNvSpPr txBox="1">
            <a:spLocks/>
          </p:cNvSpPr>
          <p:nvPr/>
        </p:nvSpPr>
        <p:spPr>
          <a:xfrm>
            <a:off x="1782619" y="4331709"/>
            <a:ext cx="10631054" cy="99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contraire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619" y="2780232"/>
            <a:ext cx="10631054" cy="997527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témoin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047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64CD1D9-562D-4864-B5CE-BFCFAF318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9"/>
          <a:stretch/>
        </p:blipFill>
        <p:spPr>
          <a:xfrm>
            <a:off x="0" y="-115899"/>
            <a:ext cx="12192000" cy="69738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164" y="1078672"/>
            <a:ext cx="10270835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  <a:latin typeface="CrayonL" panose="00000500000000000000" pitchFamily="2" charset="0"/>
              </a:rPr>
              <a:t>Fiche de révision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45E6FC-5D56-4DD5-A503-4CE204D89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" y="-115899"/>
            <a:ext cx="2982005" cy="2829081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DF9659AC-C387-49B4-8822-612568723456}"/>
              </a:ext>
            </a:extLst>
          </p:cNvPr>
          <p:cNvSpPr txBox="1">
            <a:spLocks/>
          </p:cNvSpPr>
          <p:nvPr/>
        </p:nvSpPr>
        <p:spPr>
          <a:xfrm>
            <a:off x="1782619" y="3524682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</a:rPr>
              <a:t>	</a:t>
            </a:r>
            <a:r>
              <a:rPr lang="fr-FR" sz="4400" b="1" dirty="0">
                <a:solidFill>
                  <a:srgbClr val="002060"/>
                </a:solidFill>
                <a:latin typeface="CrayonL" panose="00000500000000000000" pitchFamily="2" charset="0"/>
              </a:rPr>
              <a:t>1) La réponse est dans l’hypothèse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A54A85E-06A2-4961-AF2A-B4FB5038F0FF}"/>
              </a:ext>
            </a:extLst>
          </p:cNvPr>
          <p:cNvSpPr txBox="1">
            <a:spLocks/>
          </p:cNvSpPr>
          <p:nvPr/>
        </p:nvSpPr>
        <p:spPr>
          <a:xfrm>
            <a:off x="1782619" y="5097056"/>
            <a:ext cx="10631054" cy="75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2) 1 seule différence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C5EC7820-8B08-4FE8-9C81-AEF975C8D84C}"/>
              </a:ext>
            </a:extLst>
          </p:cNvPr>
          <p:cNvSpPr txBox="1">
            <a:spLocks/>
          </p:cNvSpPr>
          <p:nvPr/>
        </p:nvSpPr>
        <p:spPr>
          <a:xfrm>
            <a:off x="1764148" y="5884644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3) La différence porte sur la supposition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196D96C6-2960-4709-8119-4FB497583CC4}"/>
              </a:ext>
            </a:extLst>
          </p:cNvPr>
          <p:cNvSpPr txBox="1">
            <a:spLocks/>
          </p:cNvSpPr>
          <p:nvPr/>
        </p:nvSpPr>
        <p:spPr>
          <a:xfrm>
            <a:off x="1782619" y="4331709"/>
            <a:ext cx="10631054" cy="99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contraire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619" y="2780232"/>
            <a:ext cx="10631054" cy="997527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témoin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171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98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Pour transformer les aliments en nutriments, nos organes utilisent certainement une substance digestive.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54798A-F883-4A98-9F26-D35327C48CAD}"/>
              </a:ext>
            </a:extLst>
          </p:cNvPr>
          <p:cNvSpPr txBox="1">
            <a:spLocks/>
          </p:cNvSpPr>
          <p:nvPr/>
        </p:nvSpPr>
        <p:spPr>
          <a:xfrm>
            <a:off x="274320" y="4826000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Aliment</a:t>
            </a:r>
            <a:r>
              <a:rPr lang="fr-FR" b="1" dirty="0"/>
              <a:t> + </a:t>
            </a:r>
            <a:r>
              <a:rPr lang="fr-FR" b="1" dirty="0">
                <a:solidFill>
                  <a:schemeClr val="bg1"/>
                </a:solidFill>
              </a:rPr>
              <a:t>Substance digestive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Nutriment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4E8549-270B-4139-A754-3A180AACBEA4}"/>
              </a:ext>
            </a:extLst>
          </p:cNvPr>
          <p:cNvSpPr txBox="1"/>
          <p:nvPr/>
        </p:nvSpPr>
        <p:spPr>
          <a:xfrm>
            <a:off x="1217666" y="468065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22CEAD-B7F6-42E9-9CAB-5DCC01C9D304}"/>
              </a:ext>
            </a:extLst>
          </p:cNvPr>
          <p:cNvSpPr txBox="1"/>
          <p:nvPr/>
        </p:nvSpPr>
        <p:spPr>
          <a:xfrm>
            <a:off x="5483332" y="468065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80E638-53D6-4A35-B58F-81ADCBBA8547}"/>
              </a:ext>
            </a:extLst>
          </p:cNvPr>
          <p:cNvSpPr txBox="1"/>
          <p:nvPr/>
        </p:nvSpPr>
        <p:spPr>
          <a:xfrm>
            <a:off x="10059142" y="468065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848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98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Pour transformer les </a:t>
            </a:r>
            <a:r>
              <a:rPr lang="fr-FR" sz="4400" b="1" dirty="0">
                <a:solidFill>
                  <a:srgbClr val="00B050"/>
                </a:solidFill>
              </a:rPr>
              <a:t>aliments</a:t>
            </a:r>
            <a:r>
              <a:rPr lang="fr-FR" sz="4400" dirty="0">
                <a:solidFill>
                  <a:srgbClr val="0070C0"/>
                </a:solidFill>
              </a:rPr>
              <a:t> en nutriments, nos organes utilisent certainement une substance digestive.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54798A-F883-4A98-9F26-D35327C48CAD}"/>
              </a:ext>
            </a:extLst>
          </p:cNvPr>
          <p:cNvSpPr txBox="1">
            <a:spLocks/>
          </p:cNvSpPr>
          <p:nvPr/>
        </p:nvSpPr>
        <p:spPr>
          <a:xfrm>
            <a:off x="274320" y="4826000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50"/>
                </a:solidFill>
              </a:rPr>
              <a:t>Aliment</a:t>
            </a:r>
            <a:r>
              <a:rPr lang="fr-FR" b="1" dirty="0"/>
              <a:t> + </a:t>
            </a:r>
            <a:r>
              <a:rPr lang="fr-FR" b="1" dirty="0">
                <a:solidFill>
                  <a:schemeClr val="bg1"/>
                </a:solidFill>
              </a:rPr>
              <a:t>Substance digestive</a:t>
            </a:r>
            <a:r>
              <a:rPr lang="fr-FR" b="1" dirty="0">
                <a:solidFill>
                  <a:srgbClr val="CC00FF"/>
                </a:solidFill>
              </a:rPr>
              <a:t>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Nutriment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002E02-F77B-4D30-9A86-2A195C41B20B}"/>
              </a:ext>
            </a:extLst>
          </p:cNvPr>
          <p:cNvSpPr txBox="1"/>
          <p:nvPr/>
        </p:nvSpPr>
        <p:spPr>
          <a:xfrm>
            <a:off x="5483332" y="468065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CC00FF"/>
                </a:solidFill>
              </a:rPr>
              <a:t>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5CF22BE-3427-4099-AF69-623ABC25559A}"/>
              </a:ext>
            </a:extLst>
          </p:cNvPr>
          <p:cNvSpPr txBox="1"/>
          <p:nvPr/>
        </p:nvSpPr>
        <p:spPr>
          <a:xfrm>
            <a:off x="10055332" y="468065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50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98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Pour transformer les </a:t>
            </a:r>
            <a:r>
              <a:rPr lang="fr-FR" sz="4400" b="1" dirty="0">
                <a:solidFill>
                  <a:srgbClr val="00B050"/>
                </a:solidFill>
              </a:rPr>
              <a:t>aliments</a:t>
            </a:r>
            <a:r>
              <a:rPr lang="fr-FR" sz="4400" dirty="0">
                <a:solidFill>
                  <a:srgbClr val="0070C0"/>
                </a:solidFill>
              </a:rPr>
              <a:t> en nutriments, nos organes utilisent certainement une </a:t>
            </a:r>
            <a:r>
              <a:rPr lang="fr-FR" sz="4400" b="1" dirty="0">
                <a:solidFill>
                  <a:srgbClr val="CC00FF"/>
                </a:solidFill>
              </a:rPr>
              <a:t>substance digestive</a:t>
            </a:r>
            <a:r>
              <a:rPr lang="fr-FR" sz="4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54798A-F883-4A98-9F26-D35327C48CAD}"/>
              </a:ext>
            </a:extLst>
          </p:cNvPr>
          <p:cNvSpPr txBox="1">
            <a:spLocks/>
          </p:cNvSpPr>
          <p:nvPr/>
        </p:nvSpPr>
        <p:spPr>
          <a:xfrm>
            <a:off x="274320" y="4826000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50"/>
                </a:solidFill>
              </a:rPr>
              <a:t>Aliment</a:t>
            </a:r>
            <a:r>
              <a:rPr lang="fr-FR" b="1" dirty="0"/>
              <a:t> + </a:t>
            </a:r>
            <a:r>
              <a:rPr lang="fr-FR" b="1" dirty="0">
                <a:solidFill>
                  <a:srgbClr val="CC00FF"/>
                </a:solidFill>
              </a:rPr>
              <a:t>Substance digestive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chemeClr val="bg1"/>
                </a:solidFill>
                <a:sym typeface="Wingdings" panose="05000000000000000000" pitchFamily="2" charset="2"/>
              </a:rPr>
              <a:t>Nutriment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CD265F-C00E-4FDC-9CFF-ED10BA13AAEF}"/>
              </a:ext>
            </a:extLst>
          </p:cNvPr>
          <p:cNvSpPr txBox="1"/>
          <p:nvPr/>
        </p:nvSpPr>
        <p:spPr>
          <a:xfrm>
            <a:off x="10055332" y="4680653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200" b="1" dirty="0">
                <a:solidFill>
                  <a:srgbClr val="FF99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934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98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Pour transformer les </a:t>
            </a:r>
            <a:r>
              <a:rPr lang="fr-FR" sz="4400" b="1" dirty="0">
                <a:solidFill>
                  <a:srgbClr val="00B050"/>
                </a:solidFill>
              </a:rPr>
              <a:t>aliments</a:t>
            </a:r>
            <a:r>
              <a:rPr lang="fr-FR" sz="4400" dirty="0">
                <a:solidFill>
                  <a:srgbClr val="0070C0"/>
                </a:solidFill>
              </a:rPr>
              <a:t> en </a:t>
            </a:r>
            <a:r>
              <a:rPr lang="fr-FR" sz="4400" b="1" dirty="0">
                <a:solidFill>
                  <a:srgbClr val="FF9900"/>
                </a:solidFill>
              </a:rPr>
              <a:t>nutriments</a:t>
            </a:r>
            <a:r>
              <a:rPr lang="fr-FR" sz="4400" dirty="0">
                <a:solidFill>
                  <a:srgbClr val="0070C0"/>
                </a:solidFill>
              </a:rPr>
              <a:t>, nos organes utilisent certainement une </a:t>
            </a:r>
            <a:r>
              <a:rPr lang="fr-FR" sz="4400" b="1" dirty="0">
                <a:solidFill>
                  <a:srgbClr val="CC00FF"/>
                </a:solidFill>
              </a:rPr>
              <a:t>substance digestive</a:t>
            </a:r>
            <a:r>
              <a:rPr lang="fr-FR" sz="4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454798A-F883-4A98-9F26-D35327C48CAD}"/>
              </a:ext>
            </a:extLst>
          </p:cNvPr>
          <p:cNvSpPr txBox="1">
            <a:spLocks/>
          </p:cNvSpPr>
          <p:nvPr/>
        </p:nvSpPr>
        <p:spPr>
          <a:xfrm>
            <a:off x="274320" y="4826000"/>
            <a:ext cx="11715750" cy="9096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B050"/>
                </a:solidFill>
              </a:rPr>
              <a:t>Aliment</a:t>
            </a:r>
            <a:r>
              <a:rPr lang="fr-FR" b="1" dirty="0"/>
              <a:t> + </a:t>
            </a:r>
            <a:r>
              <a:rPr lang="fr-FR" b="1" dirty="0">
                <a:solidFill>
                  <a:srgbClr val="CC00FF"/>
                </a:solidFill>
              </a:rPr>
              <a:t>Substance digestive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FF9900"/>
                </a:solidFill>
                <a:sym typeface="Wingdings" panose="05000000000000000000" pitchFamily="2" charset="2"/>
              </a:rPr>
              <a:t>Nutriment</a:t>
            </a:r>
            <a:endParaRPr lang="fr-FR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802242" y="2956507"/>
            <a:ext cx="2761692" cy="2435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1312564" y="5391609"/>
            <a:ext cx="3763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témoin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160926" y="273296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54B1F7C-9D40-47F4-835D-6BC4D67B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77147" y="2755155"/>
            <a:ext cx="574925" cy="93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802242" y="2956507"/>
            <a:ext cx="2761692" cy="2435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1312564" y="5391609"/>
            <a:ext cx="3763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témoin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160926" y="2732961"/>
            <a:ext cx="2057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  <a:p>
            <a:pPr algn="ctr"/>
            <a:r>
              <a:rPr lang="fr-FR" sz="2400" b="1" dirty="0">
                <a:solidFill>
                  <a:schemeClr val="accent2"/>
                </a:solidFill>
              </a:rPr>
              <a:t>ALIMENT</a:t>
            </a:r>
            <a:r>
              <a:rPr lang="fr-FR" sz="2400" dirty="0"/>
              <a:t> </a:t>
            </a:r>
          </a:p>
          <a:p>
            <a:pPr algn="ctr"/>
            <a:r>
              <a:rPr lang="fr-FR" sz="2400" dirty="0"/>
              <a:t>+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SUBSTANCE DIGESTIVE</a:t>
            </a:r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3304000" y="2755154"/>
            <a:ext cx="574925" cy="9325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54B1F7C-9D40-47F4-835D-6BC4D67B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77147" y="2755155"/>
            <a:ext cx="574925" cy="9325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91847" y="2755154"/>
            <a:ext cx="574925" cy="93252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5094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2589853-F304-4D9E-8BAF-1F17EC1A22B8}"/>
              </a:ext>
            </a:extLst>
          </p:cNvPr>
          <p:cNvSpPr txBox="1"/>
          <p:nvPr/>
        </p:nvSpPr>
        <p:spPr>
          <a:xfrm>
            <a:off x="3976601" y="2732961"/>
            <a:ext cx="188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70C0"/>
                </a:solidFill>
              </a:rPr>
              <a:t>REACTIF :</a:t>
            </a:r>
            <a:endParaRPr lang="fr-FR" sz="2400" b="1" dirty="0">
              <a:solidFill>
                <a:srgbClr val="0070C0"/>
              </a:solidFill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D273E48-7AC9-435A-A9AC-3DDFC983E955}"/>
              </a:ext>
            </a:extLst>
          </p:cNvPr>
          <p:cNvGrpSpPr/>
          <p:nvPr/>
        </p:nvGrpSpPr>
        <p:grpSpPr>
          <a:xfrm>
            <a:off x="7484351" y="1521676"/>
            <a:ext cx="2879594" cy="2983230"/>
            <a:chOff x="6995927" y="3308173"/>
            <a:chExt cx="2879594" cy="2983230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A306FD79-0993-477A-B4AD-20C873CB5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7000" r="17555" b="15833"/>
            <a:stretch/>
          </p:blipFill>
          <p:spPr>
            <a:xfrm rot="1307475">
              <a:off x="6995927" y="3308173"/>
              <a:ext cx="2879594" cy="2983230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3460AA5-237B-4CAC-B70C-8352E0C1018B}"/>
                </a:ext>
              </a:extLst>
            </p:cNvPr>
            <p:cNvSpPr txBox="1"/>
            <p:nvPr/>
          </p:nvSpPr>
          <p:spPr>
            <a:xfrm rot="945006">
              <a:off x="8059071" y="3887436"/>
              <a:ext cx="16199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Livret de réactifs</a:t>
              </a:r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BC9B284C-6527-4CBB-9483-1E11ED840F7B}"/>
              </a:ext>
            </a:extLst>
          </p:cNvPr>
          <p:cNvSpPr txBox="1"/>
          <p:nvPr/>
        </p:nvSpPr>
        <p:spPr>
          <a:xfrm>
            <a:off x="6853696" y="4776315"/>
            <a:ext cx="414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Nutriment = Glucose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2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802242" y="2956507"/>
            <a:ext cx="2761692" cy="2435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1312564" y="5391609"/>
            <a:ext cx="3763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témoin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160926" y="2732961"/>
            <a:ext cx="2057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  <a:p>
            <a:pPr algn="ctr"/>
            <a:r>
              <a:rPr lang="fr-FR" sz="2400" b="1" dirty="0">
                <a:solidFill>
                  <a:schemeClr val="accent2"/>
                </a:solidFill>
              </a:rPr>
              <a:t>ALIMENT</a:t>
            </a:r>
            <a:r>
              <a:rPr lang="fr-FR" sz="2400" dirty="0"/>
              <a:t> </a:t>
            </a:r>
          </a:p>
          <a:p>
            <a:pPr algn="ctr"/>
            <a:r>
              <a:rPr lang="fr-FR" sz="2400" dirty="0"/>
              <a:t>+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SUBSTANCE DIGESTIVE</a:t>
            </a:r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3304000" y="2755154"/>
            <a:ext cx="574925" cy="9325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54B1F7C-9D40-47F4-835D-6BC4D67B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77147" y="2755155"/>
            <a:ext cx="574925" cy="9325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91847" y="2755154"/>
            <a:ext cx="574925" cy="932528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8AAF3A11-A18B-4AE6-8E9D-144EDCA1E2F0}"/>
              </a:ext>
            </a:extLst>
          </p:cNvPr>
          <p:cNvGrpSpPr/>
          <p:nvPr/>
        </p:nvGrpSpPr>
        <p:grpSpPr>
          <a:xfrm>
            <a:off x="7484351" y="1521676"/>
            <a:ext cx="2879594" cy="2983230"/>
            <a:chOff x="6995927" y="3308173"/>
            <a:chExt cx="2879594" cy="2983230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5355A974-4E19-4BBF-9D09-7D8543DB7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7000" r="17555" b="15833"/>
            <a:stretch/>
          </p:blipFill>
          <p:spPr>
            <a:xfrm rot="1307475">
              <a:off x="6995927" y="3308173"/>
              <a:ext cx="2879594" cy="2983230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88DDDC3-D4A4-4467-AEEF-B90486E32E7C}"/>
                </a:ext>
              </a:extLst>
            </p:cNvPr>
            <p:cNvSpPr txBox="1"/>
            <p:nvPr/>
          </p:nvSpPr>
          <p:spPr>
            <a:xfrm rot="945006">
              <a:off x="8059071" y="3887436"/>
              <a:ext cx="16199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Livret de réactifs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417BD6BB-DC13-436C-A8DA-599847ADD11B}"/>
              </a:ext>
            </a:extLst>
          </p:cNvPr>
          <p:cNvSpPr txBox="1"/>
          <p:nvPr/>
        </p:nvSpPr>
        <p:spPr>
          <a:xfrm>
            <a:off x="6853696" y="4776315"/>
            <a:ext cx="414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Nutriment = Glucose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5094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D0114C1-E4E6-4AAE-AE0B-BEC1758FDC5C}"/>
              </a:ext>
            </a:extLst>
          </p:cNvPr>
          <p:cNvSpPr txBox="1"/>
          <p:nvPr/>
        </p:nvSpPr>
        <p:spPr>
          <a:xfrm>
            <a:off x="6853696" y="5204219"/>
            <a:ext cx="51478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Normalement il faudrait utiliser la </a:t>
            </a:r>
            <a:r>
              <a:rPr lang="fr-FR" sz="2000" b="1" dirty="0">
                <a:solidFill>
                  <a:srgbClr val="FF0000"/>
                </a:solidFill>
              </a:rPr>
              <a:t>bandelette glucose</a:t>
            </a:r>
            <a:r>
              <a:rPr lang="fr-FR" sz="2000" dirty="0">
                <a:solidFill>
                  <a:srgbClr val="FF0000"/>
                </a:solidFill>
              </a:rPr>
              <a:t>, mais la transformation en glucose est trop longue (</a:t>
            </a:r>
            <a:r>
              <a:rPr lang="fr-FR" sz="2000" dirty="0">
                <a:solidFill>
                  <a:srgbClr val="FF0000"/>
                </a:solidFill>
                <a:sym typeface="Symbol" panose="05050102010706020507" pitchFamily="18" charset="2"/>
              </a:rPr>
              <a:t>2-3h)</a:t>
            </a:r>
            <a:r>
              <a:rPr lang="fr-FR" sz="2000" dirty="0">
                <a:solidFill>
                  <a:srgbClr val="FF0000"/>
                </a:solidFill>
              </a:rPr>
              <a:t>. Par contre, on peut tester la présence de </a:t>
            </a:r>
            <a:r>
              <a:rPr lang="fr-FR" sz="2000" b="1" dirty="0">
                <a:solidFill>
                  <a:srgbClr val="FF0000"/>
                </a:solidFill>
              </a:rPr>
              <a:t>sucre rapide</a:t>
            </a:r>
            <a:r>
              <a:rPr lang="fr-FR" sz="2000" dirty="0">
                <a:solidFill>
                  <a:srgbClr val="FF0000"/>
                </a:solidFill>
              </a:rPr>
              <a:t>. Le test est plus long, mais on peut le faire tout de suite.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2589853-F304-4D9E-8BAF-1F17EC1A22B8}"/>
              </a:ext>
            </a:extLst>
          </p:cNvPr>
          <p:cNvSpPr txBox="1"/>
          <p:nvPr/>
        </p:nvSpPr>
        <p:spPr>
          <a:xfrm>
            <a:off x="3976601" y="2732961"/>
            <a:ext cx="188462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70C0"/>
                </a:solidFill>
              </a:rPr>
              <a:t>REACTIF :</a:t>
            </a:r>
            <a:endParaRPr lang="fr-FR" sz="2400" b="1" dirty="0">
              <a:solidFill>
                <a:srgbClr val="0070C0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fr-FR" sz="2400" b="1" dirty="0">
                <a:solidFill>
                  <a:srgbClr val="0070C0"/>
                </a:solidFill>
              </a:rPr>
              <a:t>BANDELETTE GLUCOSE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2" name="Croix 1">
            <a:extLst>
              <a:ext uri="{FF2B5EF4-FFF2-40B4-BE49-F238E27FC236}">
                <a16:creationId xmlns:a16="http://schemas.microsoft.com/office/drawing/2014/main" id="{54172593-A742-403E-A9A5-B567F84B32FD}"/>
              </a:ext>
            </a:extLst>
          </p:cNvPr>
          <p:cNvSpPr/>
          <p:nvPr/>
        </p:nvSpPr>
        <p:spPr>
          <a:xfrm rot="18900000">
            <a:off x="4310031" y="3189396"/>
            <a:ext cx="1217761" cy="1217761"/>
          </a:xfrm>
          <a:prstGeom prst="plus">
            <a:avLst>
              <a:gd name="adj" fmla="val 47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53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9781"/>
            <a:ext cx="9144000" cy="1002001"/>
          </a:xfrm>
        </p:spPr>
        <p:txBody>
          <a:bodyPr/>
          <a:lstStyle/>
          <a:p>
            <a:r>
              <a:rPr lang="fr-FR" u="sng" dirty="0"/>
              <a:t>RAPPELS: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3529"/>
            <a:ext cx="9144000" cy="4064144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4400" dirty="0"/>
              <a:t>Les </a:t>
            </a:r>
            <a:r>
              <a:rPr lang="fr-FR" sz="4400" b="1" dirty="0">
                <a:solidFill>
                  <a:srgbClr val="00B050"/>
                </a:solidFill>
              </a:rPr>
              <a:t>aliments</a:t>
            </a:r>
            <a:r>
              <a:rPr lang="fr-FR" sz="4400" dirty="0"/>
              <a:t> sont transformés en </a:t>
            </a:r>
            <a:r>
              <a:rPr lang="fr-FR" sz="4400" b="1" dirty="0">
                <a:solidFill>
                  <a:srgbClr val="00B050"/>
                </a:solidFill>
              </a:rPr>
              <a:t>nutriments</a:t>
            </a:r>
            <a:r>
              <a:rPr lang="fr-FR" sz="4400" dirty="0"/>
              <a:t> au cours de la digestion au niveau:</a:t>
            </a:r>
          </a:p>
          <a:p>
            <a:pPr marL="571500" indent="-571500" algn="l">
              <a:buFontTx/>
              <a:buChar char="-"/>
            </a:pPr>
            <a:r>
              <a:rPr lang="fr-FR" sz="4400" dirty="0"/>
              <a:t>De la cavité buccale</a:t>
            </a:r>
          </a:p>
          <a:p>
            <a:pPr marL="571500" indent="-571500" algn="l">
              <a:buFontTx/>
              <a:buChar char="-"/>
            </a:pPr>
            <a:r>
              <a:rPr lang="fr-FR" sz="4400" dirty="0"/>
              <a:t>De l’estomac</a:t>
            </a:r>
          </a:p>
          <a:p>
            <a:pPr marL="571500" indent="-571500" algn="l">
              <a:buFontTx/>
              <a:buChar char="-"/>
            </a:pPr>
            <a:r>
              <a:rPr lang="fr-FR" sz="4400" dirty="0"/>
              <a:t>De l’intestin grêle</a:t>
            </a:r>
          </a:p>
        </p:txBody>
      </p:sp>
    </p:spTree>
    <p:extLst>
      <p:ext uri="{BB962C8B-B14F-4D97-AF65-F5344CB8AC3E}">
        <p14:creationId xmlns:p14="http://schemas.microsoft.com/office/powerpoint/2010/main" val="35011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802242" y="2956507"/>
            <a:ext cx="2761692" cy="2435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1312564" y="5391609"/>
            <a:ext cx="3763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témoin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160926" y="2732961"/>
            <a:ext cx="2057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  <a:p>
            <a:pPr algn="ctr"/>
            <a:r>
              <a:rPr lang="fr-FR" sz="2400" b="1" dirty="0">
                <a:solidFill>
                  <a:schemeClr val="accent2"/>
                </a:solidFill>
              </a:rPr>
              <a:t>ALIMENT</a:t>
            </a:r>
            <a:r>
              <a:rPr lang="fr-FR" sz="2400" dirty="0"/>
              <a:t> </a:t>
            </a:r>
          </a:p>
          <a:p>
            <a:pPr algn="ctr"/>
            <a:r>
              <a:rPr lang="fr-FR" sz="2400" dirty="0"/>
              <a:t>+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SUBSTANCE DIGESTIVE</a:t>
            </a:r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3304000" y="2755154"/>
            <a:ext cx="574925" cy="9325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54B1F7C-9D40-47F4-835D-6BC4D67B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77147" y="2755155"/>
            <a:ext cx="574925" cy="9325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91847" y="2755154"/>
            <a:ext cx="574925" cy="932528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8AAF3A11-A18B-4AE6-8E9D-144EDCA1E2F0}"/>
              </a:ext>
            </a:extLst>
          </p:cNvPr>
          <p:cNvGrpSpPr/>
          <p:nvPr/>
        </p:nvGrpSpPr>
        <p:grpSpPr>
          <a:xfrm>
            <a:off x="7484351" y="1514585"/>
            <a:ext cx="2879594" cy="2983230"/>
            <a:chOff x="6995927" y="3308173"/>
            <a:chExt cx="2879594" cy="2983230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5355A974-4E19-4BBF-9D09-7D8543DB7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7000" r="17555" b="15833"/>
            <a:stretch/>
          </p:blipFill>
          <p:spPr>
            <a:xfrm rot="1307475">
              <a:off x="6995927" y="3308173"/>
              <a:ext cx="2879594" cy="2983230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88DDDC3-D4A4-4467-AEEF-B90486E32E7C}"/>
                </a:ext>
              </a:extLst>
            </p:cNvPr>
            <p:cNvSpPr txBox="1"/>
            <p:nvPr/>
          </p:nvSpPr>
          <p:spPr>
            <a:xfrm rot="945006">
              <a:off x="8059071" y="3887436"/>
              <a:ext cx="16199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Livret de réactifs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417BD6BB-DC13-436C-A8DA-599847ADD11B}"/>
              </a:ext>
            </a:extLst>
          </p:cNvPr>
          <p:cNvSpPr txBox="1"/>
          <p:nvPr/>
        </p:nvSpPr>
        <p:spPr>
          <a:xfrm>
            <a:off x="6853696" y="4769224"/>
            <a:ext cx="414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Sucre rapide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5094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F5A40E-97B4-4E58-8200-58F353CA063F}"/>
              </a:ext>
            </a:extLst>
          </p:cNvPr>
          <p:cNvSpPr txBox="1"/>
          <p:nvPr/>
        </p:nvSpPr>
        <p:spPr>
          <a:xfrm>
            <a:off x="3976601" y="2732961"/>
            <a:ext cx="188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70C0"/>
                </a:solidFill>
              </a:rPr>
              <a:t>REACTIF :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802242" y="2956507"/>
            <a:ext cx="2761692" cy="2435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1312564" y="5391609"/>
            <a:ext cx="3763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témoin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160926" y="2732961"/>
            <a:ext cx="2057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  <a:p>
            <a:pPr algn="ctr"/>
            <a:r>
              <a:rPr lang="fr-FR" sz="2400" b="1" dirty="0">
                <a:solidFill>
                  <a:schemeClr val="accent2"/>
                </a:solidFill>
              </a:rPr>
              <a:t>ALIMENT</a:t>
            </a:r>
            <a:r>
              <a:rPr lang="fr-FR" sz="2400" dirty="0"/>
              <a:t> </a:t>
            </a:r>
          </a:p>
          <a:p>
            <a:pPr algn="ctr"/>
            <a:r>
              <a:rPr lang="fr-FR" sz="2400" dirty="0"/>
              <a:t>+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SUBSTANCE DIGESTIVE</a:t>
            </a:r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3304000" y="2755154"/>
            <a:ext cx="574925" cy="9325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54B1F7C-9D40-47F4-835D-6BC4D67B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77147" y="2755155"/>
            <a:ext cx="574925" cy="9325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91847" y="2755154"/>
            <a:ext cx="574925" cy="932528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8AAF3A11-A18B-4AE6-8E9D-144EDCA1E2F0}"/>
              </a:ext>
            </a:extLst>
          </p:cNvPr>
          <p:cNvGrpSpPr/>
          <p:nvPr/>
        </p:nvGrpSpPr>
        <p:grpSpPr>
          <a:xfrm>
            <a:off x="7484351" y="1514585"/>
            <a:ext cx="2879594" cy="2983230"/>
            <a:chOff x="6995927" y="3308173"/>
            <a:chExt cx="2879594" cy="2983230"/>
          </a:xfrm>
        </p:grpSpPr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5355A974-4E19-4BBF-9D09-7D8543DB7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7000" r="17555" b="15833"/>
            <a:stretch/>
          </p:blipFill>
          <p:spPr>
            <a:xfrm rot="1307475">
              <a:off x="6995927" y="3308173"/>
              <a:ext cx="2879594" cy="2983230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88DDDC3-D4A4-4467-AEEF-B90486E32E7C}"/>
                </a:ext>
              </a:extLst>
            </p:cNvPr>
            <p:cNvSpPr txBox="1"/>
            <p:nvPr/>
          </p:nvSpPr>
          <p:spPr>
            <a:xfrm rot="945006">
              <a:off x="8059071" y="3887436"/>
              <a:ext cx="16199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Livret de réactifs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417BD6BB-DC13-436C-A8DA-599847ADD11B}"/>
              </a:ext>
            </a:extLst>
          </p:cNvPr>
          <p:cNvSpPr txBox="1"/>
          <p:nvPr/>
        </p:nvSpPr>
        <p:spPr>
          <a:xfrm>
            <a:off x="6853696" y="4769224"/>
            <a:ext cx="4140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Sucre rapide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5094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F5A40E-97B4-4E58-8200-58F353CA063F}"/>
              </a:ext>
            </a:extLst>
          </p:cNvPr>
          <p:cNvSpPr txBox="1"/>
          <p:nvPr/>
        </p:nvSpPr>
        <p:spPr>
          <a:xfrm>
            <a:off x="3976601" y="2732961"/>
            <a:ext cx="18846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70C0"/>
                </a:solidFill>
              </a:rPr>
              <a:t>REACTIF :</a:t>
            </a:r>
            <a:endParaRPr lang="fr-FR" sz="240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LIQUEUR DE FEHLING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802242" y="2956507"/>
            <a:ext cx="2761692" cy="24351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BC6E76A-A652-4EE2-ACDF-21033BF98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7763532" y="2956507"/>
            <a:ext cx="2761692" cy="2435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1312564" y="5391609"/>
            <a:ext cx="3763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témoin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7207F-ACD8-4547-9126-7E87917C78F1}"/>
              </a:ext>
            </a:extLst>
          </p:cNvPr>
          <p:cNvSpPr/>
          <p:nvPr/>
        </p:nvSpPr>
        <p:spPr>
          <a:xfrm>
            <a:off x="7084070" y="5391609"/>
            <a:ext cx="41206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contraire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160926" y="2732961"/>
            <a:ext cx="2057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  <a:p>
            <a:pPr algn="ctr"/>
            <a:r>
              <a:rPr lang="fr-FR" sz="2400" b="1" dirty="0">
                <a:solidFill>
                  <a:schemeClr val="accent2"/>
                </a:solidFill>
              </a:rPr>
              <a:t>ALIMENT</a:t>
            </a:r>
            <a:r>
              <a:rPr lang="fr-FR" sz="2400" dirty="0"/>
              <a:t> </a:t>
            </a:r>
          </a:p>
          <a:p>
            <a:pPr algn="ctr"/>
            <a:r>
              <a:rPr lang="fr-FR" sz="2400" dirty="0"/>
              <a:t>+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SUBSTANCE DIGESTIVE</a:t>
            </a:r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3304000" y="2755154"/>
            <a:ext cx="574925" cy="93252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CB203E9-7116-4C91-9329-141A1DA67FC9}"/>
              </a:ext>
            </a:extLst>
          </p:cNvPr>
          <p:cNvSpPr txBox="1"/>
          <p:nvPr/>
        </p:nvSpPr>
        <p:spPr>
          <a:xfrm>
            <a:off x="3976601" y="2732961"/>
            <a:ext cx="18846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70C0"/>
                </a:solidFill>
              </a:rPr>
              <a:t>REACTIF :</a:t>
            </a:r>
            <a:endParaRPr lang="fr-FR" sz="240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LIQUEUR DE FEHLING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54B1F7C-9D40-47F4-835D-6BC4D67B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77147" y="2755155"/>
            <a:ext cx="574925" cy="9325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91847" y="2755154"/>
            <a:ext cx="574925" cy="9325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25B7EBC-7C6C-435A-8E7E-4AE06A51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8459278" y="2755154"/>
            <a:ext cx="574925" cy="93252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CD5C0B6-D6BD-4E79-AA56-F86FE6A24939}"/>
              </a:ext>
            </a:extLst>
          </p:cNvPr>
          <p:cNvSpPr txBox="1"/>
          <p:nvPr/>
        </p:nvSpPr>
        <p:spPr>
          <a:xfrm>
            <a:off x="6170863" y="2713832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52351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64CD1D9-562D-4864-B5CE-BFCFAF318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9"/>
          <a:stretch/>
        </p:blipFill>
        <p:spPr>
          <a:xfrm>
            <a:off x="0" y="-115899"/>
            <a:ext cx="12192000" cy="69738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164" y="1078672"/>
            <a:ext cx="10270835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  <a:latin typeface="CrayonL" panose="00000500000000000000" pitchFamily="2" charset="0"/>
              </a:rPr>
              <a:t>Fiche de révision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45E6FC-5D56-4DD5-A503-4CE204D89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" y="-115899"/>
            <a:ext cx="2982005" cy="2829081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DF9659AC-C387-49B4-8822-612568723456}"/>
              </a:ext>
            </a:extLst>
          </p:cNvPr>
          <p:cNvSpPr txBox="1">
            <a:spLocks/>
          </p:cNvSpPr>
          <p:nvPr/>
        </p:nvSpPr>
        <p:spPr>
          <a:xfrm>
            <a:off x="1782619" y="3524682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</a:rPr>
              <a:t>	</a:t>
            </a: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1) La réponse est dans l’hypothèse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A54A85E-06A2-4961-AF2A-B4FB5038F0FF}"/>
              </a:ext>
            </a:extLst>
          </p:cNvPr>
          <p:cNvSpPr txBox="1">
            <a:spLocks/>
          </p:cNvSpPr>
          <p:nvPr/>
        </p:nvSpPr>
        <p:spPr>
          <a:xfrm>
            <a:off x="1782619" y="5097056"/>
            <a:ext cx="10631054" cy="75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2) 1 seule différence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C5EC7820-8B08-4FE8-9C81-AEF975C8D84C}"/>
              </a:ext>
            </a:extLst>
          </p:cNvPr>
          <p:cNvSpPr txBox="1">
            <a:spLocks/>
          </p:cNvSpPr>
          <p:nvPr/>
        </p:nvSpPr>
        <p:spPr>
          <a:xfrm>
            <a:off x="1764148" y="5884644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3) La différence porte sur la supposition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196D96C6-2960-4709-8119-4FB497583CC4}"/>
              </a:ext>
            </a:extLst>
          </p:cNvPr>
          <p:cNvSpPr txBox="1">
            <a:spLocks/>
          </p:cNvSpPr>
          <p:nvPr/>
        </p:nvSpPr>
        <p:spPr>
          <a:xfrm>
            <a:off x="1782619" y="4331709"/>
            <a:ext cx="10631054" cy="99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contraire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619" y="2780232"/>
            <a:ext cx="10631054" cy="997527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témoin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3641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64CD1D9-562D-4864-B5CE-BFCFAF318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9"/>
          <a:stretch/>
        </p:blipFill>
        <p:spPr>
          <a:xfrm>
            <a:off x="0" y="-115899"/>
            <a:ext cx="12192000" cy="69738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164" y="1078672"/>
            <a:ext cx="10270835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  <a:latin typeface="CrayonL" panose="00000500000000000000" pitchFamily="2" charset="0"/>
              </a:rPr>
              <a:t>Fiche de révision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45E6FC-5D56-4DD5-A503-4CE204D89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" y="-115899"/>
            <a:ext cx="2982005" cy="2829081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DF9659AC-C387-49B4-8822-612568723456}"/>
              </a:ext>
            </a:extLst>
          </p:cNvPr>
          <p:cNvSpPr txBox="1">
            <a:spLocks/>
          </p:cNvSpPr>
          <p:nvPr/>
        </p:nvSpPr>
        <p:spPr>
          <a:xfrm>
            <a:off x="1782619" y="3524682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</a:rPr>
              <a:t>	</a:t>
            </a: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1) La réponse est dans l’hypothèse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A54A85E-06A2-4961-AF2A-B4FB5038F0FF}"/>
              </a:ext>
            </a:extLst>
          </p:cNvPr>
          <p:cNvSpPr txBox="1">
            <a:spLocks/>
          </p:cNvSpPr>
          <p:nvPr/>
        </p:nvSpPr>
        <p:spPr>
          <a:xfrm>
            <a:off x="1782619" y="5097056"/>
            <a:ext cx="10631054" cy="75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2060"/>
                </a:solidFill>
                <a:latin typeface="CrayonL" panose="00000500000000000000" pitchFamily="2" charset="0"/>
              </a:rPr>
              <a:t>	2) 1 seule différence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C5EC7820-8B08-4FE8-9C81-AEF975C8D84C}"/>
              </a:ext>
            </a:extLst>
          </p:cNvPr>
          <p:cNvSpPr txBox="1">
            <a:spLocks/>
          </p:cNvSpPr>
          <p:nvPr/>
        </p:nvSpPr>
        <p:spPr>
          <a:xfrm>
            <a:off x="1764148" y="5884644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2060"/>
                </a:solidFill>
                <a:latin typeface="CrayonL" panose="00000500000000000000" pitchFamily="2" charset="0"/>
              </a:rPr>
              <a:t>	3) La différence porte sur la supposition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196D96C6-2960-4709-8119-4FB497583CC4}"/>
              </a:ext>
            </a:extLst>
          </p:cNvPr>
          <p:cNvSpPr txBox="1">
            <a:spLocks/>
          </p:cNvSpPr>
          <p:nvPr/>
        </p:nvSpPr>
        <p:spPr>
          <a:xfrm>
            <a:off x="1782619" y="4331709"/>
            <a:ext cx="10631054" cy="99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contraire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619" y="2780232"/>
            <a:ext cx="10631054" cy="997527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trouver l’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expérience témoin</a:t>
            </a:r>
            <a:r>
              <a:rPr lang="fr-FR" sz="4400" b="1" dirty="0">
                <a:solidFill>
                  <a:srgbClr val="FF0000"/>
                </a:solidFill>
                <a:latin typeface="CrayonL" panose="00000500000000000000" pitchFamily="2" charset="0"/>
              </a:rPr>
              <a:t> 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851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98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Pour transformer les aliments en nutriments, nos organes utilisent certainement une substance digestive.</a:t>
            </a:r>
          </a:p>
        </p:txBody>
      </p:sp>
    </p:spTree>
    <p:extLst>
      <p:ext uri="{BB962C8B-B14F-4D97-AF65-F5344CB8AC3E}">
        <p14:creationId xmlns:p14="http://schemas.microsoft.com/office/powerpoint/2010/main" val="15177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98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Pour transformer les aliments en nutriments, nos organes utilisent </a:t>
            </a:r>
            <a:r>
              <a:rPr lang="fr-FR" sz="4400" dirty="0">
                <a:solidFill>
                  <a:srgbClr val="FF9900"/>
                </a:solidFill>
              </a:rPr>
              <a:t>certainement </a:t>
            </a:r>
            <a:r>
              <a:rPr lang="fr-FR" sz="4400" dirty="0">
                <a:solidFill>
                  <a:srgbClr val="92D050"/>
                </a:solidFill>
              </a:rPr>
              <a:t>une substance digestive</a:t>
            </a:r>
            <a:r>
              <a:rPr lang="fr-FR" sz="4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32D992-D2ED-4E2F-91A0-4399129FBF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8323">
            <a:off x="2189018" y="4137919"/>
            <a:ext cx="1294114" cy="8649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3BE556-F8C0-4677-A992-CA74FD98EC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0000" flipV="1">
            <a:off x="7684654" y="4129025"/>
            <a:ext cx="1294114" cy="8649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7D67325-F8EB-4657-A69B-2A520A4C01A1}"/>
              </a:ext>
            </a:extLst>
          </p:cNvPr>
          <p:cNvSpPr txBox="1"/>
          <p:nvPr/>
        </p:nvSpPr>
        <p:spPr>
          <a:xfrm rot="1830421">
            <a:off x="877455" y="5183057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9900"/>
                </a:solidFill>
              </a:rPr>
              <a:t>Mot d’incertitude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A20ABE-D377-4853-82AC-779EC957A598}"/>
              </a:ext>
            </a:extLst>
          </p:cNvPr>
          <p:cNvSpPr txBox="1"/>
          <p:nvPr/>
        </p:nvSpPr>
        <p:spPr>
          <a:xfrm rot="19587574">
            <a:off x="7616615" y="5126975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92D050"/>
                </a:solidFill>
              </a:rPr>
              <a:t>Supposition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8068B8D-5E3F-4E11-A605-CDA9CCBBC1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8532" flipV="1">
            <a:off x="8931563" y="1193563"/>
            <a:ext cx="1294114" cy="86496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48855F6-80A9-4938-9527-C6604FCA5D8C}"/>
              </a:ext>
            </a:extLst>
          </p:cNvPr>
          <p:cNvSpPr txBox="1"/>
          <p:nvPr/>
        </p:nvSpPr>
        <p:spPr>
          <a:xfrm rot="964101">
            <a:off x="8480651" y="465610"/>
            <a:ext cx="312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Mots de la question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08D2D78-82B6-4867-BFC0-6114EE74D5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0000" flipV="1">
            <a:off x="7684655" y="4129027"/>
            <a:ext cx="1294114" cy="86496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1843D8D-F034-4E6D-8F31-F5903E36C6B6}"/>
              </a:ext>
            </a:extLst>
          </p:cNvPr>
          <p:cNvSpPr txBox="1"/>
          <p:nvPr/>
        </p:nvSpPr>
        <p:spPr>
          <a:xfrm rot="19587574">
            <a:off x="7616616" y="5126977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92D050"/>
                </a:solidFill>
              </a:rPr>
              <a:t>Supposition</a:t>
            </a:r>
          </a:p>
        </p:txBody>
      </p:sp>
    </p:spTree>
    <p:extLst>
      <p:ext uri="{BB962C8B-B14F-4D97-AF65-F5344CB8AC3E}">
        <p14:creationId xmlns:p14="http://schemas.microsoft.com/office/powerpoint/2010/main" val="21904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98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Pour transformer les aliments en nutriments, nos organes utilisent certainement </a:t>
            </a:r>
            <a:r>
              <a:rPr lang="fr-FR" sz="4400" dirty="0">
                <a:solidFill>
                  <a:srgbClr val="92D050"/>
                </a:solidFill>
              </a:rPr>
              <a:t>une substance digestive</a:t>
            </a:r>
            <a:r>
              <a:rPr lang="fr-FR" sz="4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281B741-F447-4E1E-BC11-5D951F1C5A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0000" flipV="1">
            <a:off x="7684655" y="4129027"/>
            <a:ext cx="1294114" cy="86496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6495254-F5FB-4F99-8147-C98A98CB286D}"/>
              </a:ext>
            </a:extLst>
          </p:cNvPr>
          <p:cNvSpPr txBox="1"/>
          <p:nvPr/>
        </p:nvSpPr>
        <p:spPr>
          <a:xfrm rot="19587574">
            <a:off x="7616616" y="5126977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92D050"/>
                </a:solidFill>
              </a:rPr>
              <a:t>Supposition</a:t>
            </a:r>
          </a:p>
        </p:txBody>
      </p:sp>
    </p:spTree>
    <p:extLst>
      <p:ext uri="{BB962C8B-B14F-4D97-AF65-F5344CB8AC3E}">
        <p14:creationId xmlns:p14="http://schemas.microsoft.com/office/powerpoint/2010/main" val="13651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802242" y="2956507"/>
            <a:ext cx="2761692" cy="24351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BC6E76A-A652-4EE2-ACDF-21033BF98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7763532" y="2956507"/>
            <a:ext cx="2761692" cy="2435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1312564" y="5391609"/>
            <a:ext cx="3763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témoin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7207F-ACD8-4547-9126-7E87917C78F1}"/>
              </a:ext>
            </a:extLst>
          </p:cNvPr>
          <p:cNvSpPr/>
          <p:nvPr/>
        </p:nvSpPr>
        <p:spPr>
          <a:xfrm>
            <a:off x="7084070" y="5391609"/>
            <a:ext cx="41206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contraire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3304000" y="2755154"/>
            <a:ext cx="574925" cy="93252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CB203E9-7116-4C91-9329-141A1DA67FC9}"/>
              </a:ext>
            </a:extLst>
          </p:cNvPr>
          <p:cNvSpPr txBox="1"/>
          <p:nvPr/>
        </p:nvSpPr>
        <p:spPr>
          <a:xfrm>
            <a:off x="3976601" y="2732961"/>
            <a:ext cx="18846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70C0"/>
                </a:solidFill>
              </a:rPr>
              <a:t>REACTIF :</a:t>
            </a:r>
            <a:endParaRPr lang="fr-FR" sz="240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LIQUEUR DE FEHLING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54B1F7C-9D40-47F4-835D-6BC4D67B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77147" y="2755155"/>
            <a:ext cx="574925" cy="9325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91847" y="2755154"/>
            <a:ext cx="574925" cy="9325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25B7EBC-7C6C-435A-8E7E-4AE06A51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8395341" y="2721426"/>
            <a:ext cx="574925" cy="93252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CD5C0B6-D6BD-4E79-AA56-F86FE6A24939}"/>
              </a:ext>
            </a:extLst>
          </p:cNvPr>
          <p:cNvSpPr txBox="1"/>
          <p:nvPr/>
        </p:nvSpPr>
        <p:spPr>
          <a:xfrm>
            <a:off x="6170863" y="2713832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C1FFD51-0232-406D-ABD3-1341466837C2}"/>
              </a:ext>
            </a:extLst>
          </p:cNvPr>
          <p:cNvSpPr txBox="1"/>
          <p:nvPr/>
        </p:nvSpPr>
        <p:spPr>
          <a:xfrm>
            <a:off x="103431" y="2732961"/>
            <a:ext cx="2057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  <a:p>
            <a:pPr algn="ctr"/>
            <a:r>
              <a:rPr lang="fr-FR" sz="2400" b="1" dirty="0">
                <a:solidFill>
                  <a:schemeClr val="accent2"/>
                </a:solidFill>
              </a:rPr>
              <a:t>ALIMENT</a:t>
            </a:r>
            <a:r>
              <a:rPr lang="fr-FR" sz="2400" dirty="0"/>
              <a:t> </a:t>
            </a:r>
          </a:p>
          <a:p>
            <a:pPr algn="ctr"/>
            <a:r>
              <a:rPr lang="fr-FR" sz="2400" dirty="0"/>
              <a:t>+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SUBSTANCE DIGESTIVE</a:t>
            </a:r>
            <a:endParaRPr lang="fr-FR" sz="24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495AEA4-E612-47A4-B144-B16ED654C3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9305494" y="2711187"/>
            <a:ext cx="574925" cy="93252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F2E848D-A84E-4F8C-9912-5EF2B0161850}"/>
              </a:ext>
            </a:extLst>
          </p:cNvPr>
          <p:cNvSpPr txBox="1"/>
          <p:nvPr/>
        </p:nvSpPr>
        <p:spPr>
          <a:xfrm>
            <a:off x="9978095" y="2688994"/>
            <a:ext cx="188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70C0"/>
                </a:solidFill>
              </a:rPr>
              <a:t>REACTIF :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802242" y="2956507"/>
            <a:ext cx="2761692" cy="24351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BC6E76A-A652-4EE2-ACDF-21033BF98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7763533" y="2956507"/>
            <a:ext cx="2761692" cy="2435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1312564" y="5391609"/>
            <a:ext cx="37633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témoin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7207F-ACD8-4547-9126-7E87917C78F1}"/>
              </a:ext>
            </a:extLst>
          </p:cNvPr>
          <p:cNvSpPr/>
          <p:nvPr/>
        </p:nvSpPr>
        <p:spPr>
          <a:xfrm>
            <a:off x="7084071" y="5391609"/>
            <a:ext cx="41206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contraire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103431" y="2732961"/>
            <a:ext cx="2057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  <a:p>
            <a:pPr algn="ctr"/>
            <a:r>
              <a:rPr lang="fr-FR" sz="2400" b="1" dirty="0">
                <a:solidFill>
                  <a:schemeClr val="accent2"/>
                </a:solidFill>
              </a:rPr>
              <a:t>ALIMENT</a:t>
            </a:r>
            <a:r>
              <a:rPr lang="fr-FR" sz="2400" dirty="0"/>
              <a:t> </a:t>
            </a:r>
          </a:p>
          <a:p>
            <a:pPr algn="ctr"/>
            <a:r>
              <a:rPr lang="fr-FR" sz="2400" dirty="0"/>
              <a:t>+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SUBSTANCE DIGESTIVE</a:t>
            </a:r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3304000" y="2755154"/>
            <a:ext cx="574925" cy="93252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CB203E9-7116-4C91-9329-141A1DA67FC9}"/>
              </a:ext>
            </a:extLst>
          </p:cNvPr>
          <p:cNvSpPr txBox="1"/>
          <p:nvPr/>
        </p:nvSpPr>
        <p:spPr>
          <a:xfrm>
            <a:off x="3976601" y="2732961"/>
            <a:ext cx="18846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70C0"/>
                </a:solidFill>
              </a:rPr>
              <a:t>REACTIF :</a:t>
            </a:r>
            <a:endParaRPr lang="fr-FR" sz="240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LIQUEUR DE FEHLING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54B1F7C-9D40-47F4-835D-6BC4D67B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77147" y="2755155"/>
            <a:ext cx="574925" cy="9325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91847" y="2755154"/>
            <a:ext cx="574925" cy="93252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912C06C-7CF9-447B-A989-BE1BFBA8DC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9307494" y="2721426"/>
            <a:ext cx="574925" cy="93252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B787B42-5EA7-45EE-8DA0-95010913FF53}"/>
              </a:ext>
            </a:extLst>
          </p:cNvPr>
          <p:cNvSpPr txBox="1"/>
          <p:nvPr/>
        </p:nvSpPr>
        <p:spPr>
          <a:xfrm>
            <a:off x="9980095" y="2699233"/>
            <a:ext cx="18846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70C0"/>
                </a:solidFill>
              </a:rPr>
              <a:t>REACTIF :</a:t>
            </a:r>
            <a:endParaRPr lang="fr-FR" sz="240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LIQUEUR DE FEHLING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D27598F-8321-48DD-A3E3-16AC5E04E3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8395341" y="2721426"/>
            <a:ext cx="574925" cy="93252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8F5A6F6-1259-4815-98A4-671DEB99C0B0}"/>
              </a:ext>
            </a:extLst>
          </p:cNvPr>
          <p:cNvSpPr txBox="1"/>
          <p:nvPr/>
        </p:nvSpPr>
        <p:spPr>
          <a:xfrm>
            <a:off x="6175376" y="2710101"/>
            <a:ext cx="2057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  <a:p>
            <a:pPr algn="ctr"/>
            <a:r>
              <a:rPr lang="fr-FR" sz="2400" b="1" dirty="0">
                <a:solidFill>
                  <a:schemeClr val="accent2"/>
                </a:solidFill>
              </a:rPr>
              <a:t>ALIMENT</a:t>
            </a:r>
            <a:r>
              <a:rPr lang="fr-FR" sz="2400" dirty="0"/>
              <a:t> </a:t>
            </a:r>
          </a:p>
          <a:p>
            <a:pPr algn="ctr"/>
            <a:r>
              <a:rPr lang="fr-FR" sz="2400" dirty="0"/>
              <a:t>+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SUBSTANCE DIGESTIVE</a:t>
            </a:r>
            <a:endParaRPr lang="fr-FR" sz="2400" dirty="0"/>
          </a:p>
        </p:txBody>
      </p:sp>
      <p:sp>
        <p:nvSpPr>
          <p:cNvPr id="24" name="Croix 23">
            <a:extLst>
              <a:ext uri="{FF2B5EF4-FFF2-40B4-BE49-F238E27FC236}">
                <a16:creationId xmlns:a16="http://schemas.microsoft.com/office/drawing/2014/main" id="{B8728C89-0876-49E4-9F87-CDEF35DDD2D3}"/>
              </a:ext>
            </a:extLst>
          </p:cNvPr>
          <p:cNvSpPr/>
          <p:nvPr/>
        </p:nvSpPr>
        <p:spPr>
          <a:xfrm rot="18900000">
            <a:off x="6595196" y="3627540"/>
            <a:ext cx="1217761" cy="1217761"/>
          </a:xfrm>
          <a:prstGeom prst="plus">
            <a:avLst>
              <a:gd name="adj" fmla="val 47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184A08C-78DB-48D6-8A26-FDFDFE17F0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9305494" y="2711187"/>
            <a:ext cx="574925" cy="932528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274FC03-9F53-44C5-8E83-C56F1C2EDB17}"/>
              </a:ext>
            </a:extLst>
          </p:cNvPr>
          <p:cNvSpPr txBox="1"/>
          <p:nvPr/>
        </p:nvSpPr>
        <p:spPr>
          <a:xfrm>
            <a:off x="9978095" y="2688994"/>
            <a:ext cx="18846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70C0"/>
                </a:solidFill>
              </a:rPr>
              <a:t>REACTIF :</a:t>
            </a:r>
            <a:endParaRPr lang="fr-FR" sz="240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LIQUEUR DE FEHLING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PROBLEME: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2218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Comment font nos organes pour transformer les aliments en nutriments?</a:t>
            </a:r>
          </a:p>
        </p:txBody>
      </p:sp>
    </p:spTree>
    <p:extLst>
      <p:ext uri="{BB962C8B-B14F-4D97-AF65-F5344CB8AC3E}">
        <p14:creationId xmlns:p14="http://schemas.microsoft.com/office/powerpoint/2010/main" val="395731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802242" y="2956507"/>
            <a:ext cx="2761692" cy="24351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BC6E76A-A652-4EE2-ACDF-21033BF98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7763533" y="2956507"/>
            <a:ext cx="2761692" cy="2435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545431" y="5391609"/>
            <a:ext cx="52976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témoin</a:t>
            </a:r>
          </a:p>
          <a:p>
            <a:pPr algn="ctr"/>
            <a:r>
              <a:rPr lang="fr-FR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(AVEC substance digestive)</a:t>
            </a:r>
            <a:endParaRPr lang="fr-FR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7207F-ACD8-4547-9126-7E87917C78F1}"/>
              </a:ext>
            </a:extLst>
          </p:cNvPr>
          <p:cNvSpPr/>
          <p:nvPr/>
        </p:nvSpPr>
        <p:spPr>
          <a:xfrm>
            <a:off x="6483201" y="5391609"/>
            <a:ext cx="53223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contraire</a:t>
            </a:r>
          </a:p>
          <a:p>
            <a:pPr algn="ctr"/>
            <a:r>
              <a:rPr lang="fr-FR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(SANS substance digestive)</a:t>
            </a:r>
            <a:endParaRPr lang="fr-FR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CED0B2-2242-41AC-97EB-25158B4AB851}"/>
              </a:ext>
            </a:extLst>
          </p:cNvPr>
          <p:cNvSpPr txBox="1"/>
          <p:nvPr/>
        </p:nvSpPr>
        <p:spPr>
          <a:xfrm>
            <a:off x="103431" y="2732961"/>
            <a:ext cx="2057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  <a:p>
            <a:pPr algn="ctr"/>
            <a:r>
              <a:rPr lang="fr-FR" sz="2400" b="1" dirty="0">
                <a:solidFill>
                  <a:schemeClr val="accent2"/>
                </a:solidFill>
              </a:rPr>
              <a:t>ALIMENT</a:t>
            </a:r>
            <a:r>
              <a:rPr lang="fr-FR" sz="2400" dirty="0"/>
              <a:t> </a:t>
            </a:r>
          </a:p>
          <a:p>
            <a:pPr algn="ctr"/>
            <a:r>
              <a:rPr lang="fr-FR" sz="2400" dirty="0"/>
              <a:t>+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SUBSTANCE DIGESTIVE</a:t>
            </a:r>
            <a:endParaRPr lang="fr-FR" sz="2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3304000" y="2755154"/>
            <a:ext cx="574925" cy="93252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CB203E9-7116-4C91-9329-141A1DA67FC9}"/>
              </a:ext>
            </a:extLst>
          </p:cNvPr>
          <p:cNvSpPr txBox="1"/>
          <p:nvPr/>
        </p:nvSpPr>
        <p:spPr>
          <a:xfrm>
            <a:off x="3976601" y="2732961"/>
            <a:ext cx="18846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70C0"/>
                </a:solidFill>
              </a:rPr>
              <a:t>REACTIF :</a:t>
            </a:r>
            <a:endParaRPr lang="fr-FR" sz="240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LIQUEUR DE FEHLING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54B1F7C-9D40-47F4-835D-6BC4D67B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77147" y="2755155"/>
            <a:ext cx="574925" cy="9325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91847" y="2755154"/>
            <a:ext cx="574925" cy="93252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912C06C-7CF9-447B-A989-BE1BFBA8DC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9307494" y="2721426"/>
            <a:ext cx="574925" cy="93252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B787B42-5EA7-45EE-8DA0-95010913FF53}"/>
              </a:ext>
            </a:extLst>
          </p:cNvPr>
          <p:cNvSpPr txBox="1"/>
          <p:nvPr/>
        </p:nvSpPr>
        <p:spPr>
          <a:xfrm>
            <a:off x="9980095" y="2699233"/>
            <a:ext cx="18846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70C0"/>
                </a:solidFill>
              </a:rPr>
              <a:t>REACTIF :</a:t>
            </a:r>
            <a:endParaRPr lang="fr-FR" sz="240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LIQUEUR DE FEHLING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D27598F-8321-48DD-A3E3-16AC5E04E3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8395341" y="2721426"/>
            <a:ext cx="574925" cy="93252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8F5A6F6-1259-4815-98A4-671DEB99C0B0}"/>
              </a:ext>
            </a:extLst>
          </p:cNvPr>
          <p:cNvSpPr txBox="1"/>
          <p:nvPr/>
        </p:nvSpPr>
        <p:spPr>
          <a:xfrm>
            <a:off x="6175376" y="2710101"/>
            <a:ext cx="2057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  <a:p>
            <a:pPr algn="ctr"/>
            <a:r>
              <a:rPr lang="fr-FR" sz="2400" b="1" dirty="0">
                <a:solidFill>
                  <a:schemeClr val="accent2"/>
                </a:solidFill>
              </a:rPr>
              <a:t>ALIMENT</a:t>
            </a:r>
            <a:r>
              <a:rPr lang="fr-FR" sz="2400" dirty="0"/>
              <a:t> </a:t>
            </a:r>
          </a:p>
          <a:p>
            <a:pPr algn="ctr"/>
            <a:r>
              <a:rPr lang="fr-FR" sz="2400" dirty="0"/>
              <a:t>+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SUBSTANCE DIGESTIVE</a:t>
            </a:r>
            <a:endParaRPr lang="fr-FR" sz="2400" dirty="0"/>
          </a:p>
        </p:txBody>
      </p:sp>
      <p:sp>
        <p:nvSpPr>
          <p:cNvPr id="24" name="Croix 23">
            <a:extLst>
              <a:ext uri="{FF2B5EF4-FFF2-40B4-BE49-F238E27FC236}">
                <a16:creationId xmlns:a16="http://schemas.microsoft.com/office/drawing/2014/main" id="{B8728C89-0876-49E4-9F87-CDEF35DDD2D3}"/>
              </a:ext>
            </a:extLst>
          </p:cNvPr>
          <p:cNvSpPr/>
          <p:nvPr/>
        </p:nvSpPr>
        <p:spPr>
          <a:xfrm rot="18900000">
            <a:off x="6595196" y="3627540"/>
            <a:ext cx="1217761" cy="1217761"/>
          </a:xfrm>
          <a:prstGeom prst="plus">
            <a:avLst>
              <a:gd name="adj" fmla="val 474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0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EXPERIENCES: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B761A2-A62D-465F-BDD2-03EA93A9F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1802242" y="2956507"/>
            <a:ext cx="2761692" cy="243510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BC6E76A-A652-4EE2-ACDF-21033BF984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26"/>
          <a:stretch/>
        </p:blipFill>
        <p:spPr>
          <a:xfrm>
            <a:off x="7763533" y="2956507"/>
            <a:ext cx="2761692" cy="2435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3A7C7C-4416-4B74-818B-AC7470E3F236}"/>
              </a:ext>
            </a:extLst>
          </p:cNvPr>
          <p:cNvSpPr/>
          <p:nvPr/>
        </p:nvSpPr>
        <p:spPr>
          <a:xfrm>
            <a:off x="545431" y="5391609"/>
            <a:ext cx="52976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témoin</a:t>
            </a:r>
          </a:p>
          <a:p>
            <a:pPr algn="ctr"/>
            <a:r>
              <a:rPr lang="fr-FR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(AVEC substance digestive)</a:t>
            </a:r>
            <a:endParaRPr lang="fr-FR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07207F-ACD8-4547-9126-7E87917C78F1}"/>
              </a:ext>
            </a:extLst>
          </p:cNvPr>
          <p:cNvSpPr/>
          <p:nvPr/>
        </p:nvSpPr>
        <p:spPr>
          <a:xfrm>
            <a:off x="6483201" y="5391609"/>
            <a:ext cx="53223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Expérience contraire</a:t>
            </a:r>
          </a:p>
          <a:p>
            <a:pPr algn="ctr"/>
            <a:r>
              <a:rPr lang="fr-FR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(SANS substance digestive)</a:t>
            </a:r>
            <a:endParaRPr lang="fr-FR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2C1C08-B1D7-455E-BB27-2BC5D33D91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3304000" y="2755154"/>
            <a:ext cx="574925" cy="93252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CB203E9-7116-4C91-9329-141A1DA67FC9}"/>
              </a:ext>
            </a:extLst>
          </p:cNvPr>
          <p:cNvSpPr txBox="1"/>
          <p:nvPr/>
        </p:nvSpPr>
        <p:spPr>
          <a:xfrm>
            <a:off x="3976601" y="2732961"/>
            <a:ext cx="18846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70C0"/>
                </a:solidFill>
              </a:rPr>
              <a:t>REACTIF :</a:t>
            </a:r>
            <a:endParaRPr lang="fr-FR" sz="240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LIQUEUR DE FEHLING</a:t>
            </a:r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54B1F7C-9D40-47F4-835D-6BC4D67BEF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77147" y="2755155"/>
            <a:ext cx="574925" cy="9325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E539E17-433E-4B8D-A550-32CAE952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2391847" y="2755154"/>
            <a:ext cx="574925" cy="93252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912C06C-7CF9-447B-A989-BE1BFBA8DC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634">
            <a:off x="9307494" y="2721426"/>
            <a:ext cx="574925" cy="932528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B787B42-5EA7-45EE-8DA0-95010913FF53}"/>
              </a:ext>
            </a:extLst>
          </p:cNvPr>
          <p:cNvSpPr txBox="1"/>
          <p:nvPr/>
        </p:nvSpPr>
        <p:spPr>
          <a:xfrm>
            <a:off x="9980095" y="2699233"/>
            <a:ext cx="18846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rgbClr val="0070C0"/>
                </a:solidFill>
              </a:rPr>
              <a:t>REACTIF :</a:t>
            </a:r>
            <a:endParaRPr lang="fr-FR" sz="2400" b="1" dirty="0">
              <a:solidFill>
                <a:srgbClr val="0070C0"/>
              </a:solidFill>
            </a:endParaRPr>
          </a:p>
          <a:p>
            <a:pPr algn="ctr"/>
            <a:r>
              <a:rPr lang="fr-FR" sz="2400" b="1" dirty="0">
                <a:solidFill>
                  <a:srgbClr val="0070C0"/>
                </a:solidFill>
              </a:rPr>
              <a:t>LIQUEUR DE FEHLING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17D4DEC-0B9F-4285-B3F5-BDEC2CCC6492}"/>
              </a:ext>
            </a:extLst>
          </p:cNvPr>
          <p:cNvSpPr txBox="1"/>
          <p:nvPr/>
        </p:nvSpPr>
        <p:spPr>
          <a:xfrm>
            <a:off x="6179120" y="2710662"/>
            <a:ext cx="2057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  <a:p>
            <a:pPr algn="ctr"/>
            <a:r>
              <a:rPr lang="fr-FR" sz="2400" b="1" dirty="0">
                <a:solidFill>
                  <a:schemeClr val="accent2"/>
                </a:solidFill>
              </a:rPr>
              <a:t>ALIMENT</a:t>
            </a:r>
            <a:endParaRPr lang="fr-FR" sz="24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D27598F-8321-48DD-A3E3-16AC5E04E3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366" flipH="1">
            <a:off x="8395341" y="2721426"/>
            <a:ext cx="574925" cy="932528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DF78165-2449-4E86-AF4D-A691491599FD}"/>
              </a:ext>
            </a:extLst>
          </p:cNvPr>
          <p:cNvSpPr txBox="1"/>
          <p:nvPr/>
        </p:nvSpPr>
        <p:spPr>
          <a:xfrm>
            <a:off x="103431" y="2732961"/>
            <a:ext cx="20574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>
                <a:solidFill>
                  <a:schemeClr val="accent2"/>
                </a:solidFill>
              </a:rPr>
              <a:t>SUBSTRATS :</a:t>
            </a:r>
            <a:endParaRPr lang="fr-FR" sz="2400" b="1" dirty="0"/>
          </a:p>
          <a:p>
            <a:pPr algn="ctr"/>
            <a:r>
              <a:rPr lang="fr-FR" sz="2400" b="1" dirty="0">
                <a:solidFill>
                  <a:schemeClr val="accent2"/>
                </a:solidFill>
              </a:rPr>
              <a:t>ALIMENT</a:t>
            </a:r>
            <a:r>
              <a:rPr lang="fr-FR" sz="2400" dirty="0"/>
              <a:t> </a:t>
            </a:r>
          </a:p>
          <a:p>
            <a:pPr algn="ctr"/>
            <a:r>
              <a:rPr lang="fr-FR" sz="2400" dirty="0"/>
              <a:t>+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sym typeface="Wingdings" panose="05000000000000000000" pitchFamily="2" charset="2"/>
              </a:rPr>
              <a:t>SUBSTANCE DIGESTIVE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8767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214121"/>
              </p:ext>
            </p:extLst>
          </p:nvPr>
        </p:nvGraphicFramePr>
        <p:xfrm>
          <a:off x="546100" y="1862665"/>
          <a:ext cx="11135361" cy="450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787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</a:tblGrid>
              <a:tr h="1475777">
                <a:tc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bg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bg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Expérience témoin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AVEC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Expérience contraire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SANS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bg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bg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9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45219"/>
              </p:ext>
            </p:extLst>
          </p:nvPr>
        </p:nvGraphicFramePr>
        <p:xfrm>
          <a:off x="546100" y="1862665"/>
          <a:ext cx="11135361" cy="450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787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</a:tblGrid>
              <a:tr h="1475777">
                <a:tc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bg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bg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témoin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contraire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bg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bg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69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734427"/>
              </p:ext>
            </p:extLst>
          </p:nvPr>
        </p:nvGraphicFramePr>
        <p:xfrm>
          <a:off x="546100" y="1862665"/>
          <a:ext cx="11135361" cy="450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787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</a:tblGrid>
              <a:tr h="1475777">
                <a:tc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bg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bg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témoin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contraire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40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579014"/>
              </p:ext>
            </p:extLst>
          </p:nvPr>
        </p:nvGraphicFramePr>
        <p:xfrm>
          <a:off x="546100" y="1862665"/>
          <a:ext cx="11135361" cy="450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787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</a:tblGrid>
              <a:tr h="1475777">
                <a:tc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bg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témoin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contraire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80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/>
        </p:nvGraphicFramePr>
        <p:xfrm>
          <a:off x="546100" y="1862665"/>
          <a:ext cx="11135361" cy="450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787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</a:tblGrid>
              <a:tr h="1475777">
                <a:tc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témoin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contraire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2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74216"/>
              </p:ext>
            </p:extLst>
          </p:nvPr>
        </p:nvGraphicFramePr>
        <p:xfrm>
          <a:off x="546100" y="1862665"/>
          <a:ext cx="11135361" cy="450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787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</a:tblGrid>
              <a:tr h="1475777">
                <a:tc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témoin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contraire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Vert / Orange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776454"/>
              </p:ext>
            </p:extLst>
          </p:nvPr>
        </p:nvGraphicFramePr>
        <p:xfrm>
          <a:off x="546100" y="1862665"/>
          <a:ext cx="11135361" cy="450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787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</a:tblGrid>
              <a:tr h="1475777">
                <a:tc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témoin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contraire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Vert / Orange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Test positif</a:t>
                      </a:r>
                    </a:p>
                    <a:p>
                      <a:pPr algn="ctr"/>
                      <a:r>
                        <a:rPr lang="fr-FR" sz="2800" b="1" dirty="0"/>
                        <a:t>= Présence de sucre rapide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88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95678"/>
              </p:ext>
            </p:extLst>
          </p:nvPr>
        </p:nvGraphicFramePr>
        <p:xfrm>
          <a:off x="546100" y="1862665"/>
          <a:ext cx="11135361" cy="450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787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</a:tblGrid>
              <a:tr h="1475777">
                <a:tc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témoin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contraire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Vert / Orange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Bleu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Test positif</a:t>
                      </a:r>
                    </a:p>
                    <a:p>
                      <a:pPr algn="ctr"/>
                      <a:r>
                        <a:rPr lang="fr-FR" sz="2800" b="1" dirty="0"/>
                        <a:t>= Présence de sucre rapide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6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</p:spTree>
    <p:extLst>
      <p:ext uri="{BB962C8B-B14F-4D97-AF65-F5344CB8AC3E}">
        <p14:creationId xmlns:p14="http://schemas.microsoft.com/office/powerpoint/2010/main" val="5100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RESULTATS: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5BA221E2-E403-4B37-90F0-83AF6B5D16BC}"/>
              </a:ext>
            </a:extLst>
          </p:cNvPr>
          <p:cNvGraphicFramePr>
            <a:graphicFrameLocks noGrp="1"/>
          </p:cNvGraphicFramePr>
          <p:nvPr/>
        </p:nvGraphicFramePr>
        <p:xfrm>
          <a:off x="546100" y="1862665"/>
          <a:ext cx="11135361" cy="4506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787">
                  <a:extLst>
                    <a:ext uri="{9D8B030D-6E8A-4147-A177-3AD203B41FA5}">
                      <a16:colId xmlns:a16="http://schemas.microsoft.com/office/drawing/2014/main" val="426649088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2831746023"/>
                    </a:ext>
                  </a:extLst>
                </a:gridCol>
                <a:gridCol w="3711787">
                  <a:extLst>
                    <a:ext uri="{9D8B030D-6E8A-4147-A177-3AD203B41FA5}">
                      <a16:colId xmlns:a16="http://schemas.microsoft.com/office/drawing/2014/main" val="824404737"/>
                    </a:ext>
                  </a:extLst>
                </a:gridCol>
              </a:tblGrid>
              <a:tr h="1475777">
                <a:tc>
                  <a:txBody>
                    <a:bodyPr/>
                    <a:lstStyle/>
                    <a:p>
                      <a:pPr algn="r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EXPERIENCES</a:t>
                      </a:r>
                    </a:p>
                    <a:p>
                      <a:pPr algn="l"/>
                      <a:endParaRPr lang="fr-FR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3200" dirty="0">
                          <a:solidFill>
                            <a:schemeClr val="tx1"/>
                          </a:solidFill>
                        </a:rPr>
                        <a:t>RESULTATS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témoin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AVEC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chemeClr val="accent2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chemeClr val="accent2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cap="none" spc="0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Expérience contraire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SANS </a:t>
                      </a:r>
                    </a:p>
                    <a:p>
                      <a:pPr algn="ctr"/>
                      <a:r>
                        <a:rPr lang="fr-FR" sz="3200" b="1" dirty="0">
                          <a:ln w="12700">
                            <a:solidFill>
                              <a:schemeClr val="tx2">
                                <a:lumMod val="75000"/>
                              </a:schemeClr>
                            </a:solidFill>
                            <a:prstDash val="solid"/>
                          </a:ln>
                          <a:solidFill>
                            <a:srgbClr val="92D050"/>
                          </a:solidFill>
                          <a:effectLst>
                            <a:outerShdw dist="38100" dir="2640000" algn="bl" rotWithShape="0">
                              <a:schemeClr val="tx2">
                                <a:lumMod val="75000"/>
                              </a:schemeClr>
                            </a:outerShdw>
                          </a:effectLst>
                        </a:rPr>
                        <a:t>substance digestive</a:t>
                      </a:r>
                      <a:endParaRPr lang="fr-FR" sz="3200" b="1" cap="none" spc="0" dirty="0">
                        <a:ln w="12700">
                          <a:solidFill>
                            <a:schemeClr val="tx2">
                              <a:lumMod val="75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>
                          <a:outerShdw dist="38100" dir="2640000" algn="bl" rotWithShape="0">
                            <a:schemeClr val="tx2">
                              <a:lumMod val="75000"/>
                            </a:scheme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58060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Couleur du tube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Vert / Orange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Bleu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44415"/>
                  </a:ext>
                </a:extLst>
              </a:tr>
              <a:tr h="1475777">
                <a:tc>
                  <a:txBody>
                    <a:bodyPr/>
                    <a:lstStyle/>
                    <a:p>
                      <a:r>
                        <a:rPr lang="fr-FR" sz="3600" b="1" dirty="0">
                          <a:solidFill>
                            <a:schemeClr val="tx1"/>
                          </a:solidFill>
                        </a:rPr>
                        <a:t>Signification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Test positif</a:t>
                      </a:r>
                    </a:p>
                    <a:p>
                      <a:pPr algn="ctr"/>
                      <a:r>
                        <a:rPr lang="fr-FR" sz="2800" b="1" dirty="0"/>
                        <a:t>= Présence de sucre rapide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Test négatif</a:t>
                      </a:r>
                    </a:p>
                    <a:p>
                      <a:pPr algn="ctr"/>
                      <a:r>
                        <a:rPr lang="fr-FR" sz="2800" b="1" dirty="0"/>
                        <a:t>= Absence de sucre rapide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8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05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8333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</a:rPr>
              <a:t>JE COMPARE </a:t>
            </a:r>
            <a:r>
              <a:rPr lang="fr-FR" sz="4400" dirty="0">
                <a:solidFill>
                  <a:schemeClr val="bg1"/>
                </a:solidFill>
              </a:rPr>
              <a:t>la présence de nutriments dans l’expérience témoin (AVEC substance digestive) et l’expérience contraire (SANS substance digestive)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chemeClr val="bg1"/>
                </a:solidFill>
              </a:rPr>
              <a:t>JE CONSTATE </a:t>
            </a:r>
            <a:r>
              <a:rPr lang="fr-FR" sz="4400" dirty="0">
                <a:solidFill>
                  <a:schemeClr val="bg1"/>
                </a:solidFill>
              </a:rPr>
              <a:t>qu’avec substance digestive, des nutriments se sont formés, tandis que sans, il n’y en a pas.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chemeClr val="bg1"/>
                </a:solidFill>
              </a:rPr>
              <a:t>J’EN DEDUIS </a:t>
            </a:r>
            <a:r>
              <a:rPr lang="fr-FR" sz="4400" dirty="0">
                <a:solidFill>
                  <a:schemeClr val="bg1"/>
                </a:solidFill>
              </a:rPr>
              <a:t>que les aliments sont transformés en nutriments grâce aux substances digestives. Mon hypothèse est vérifiée.</a:t>
            </a:r>
          </a:p>
        </p:txBody>
      </p:sp>
    </p:spTree>
    <p:extLst>
      <p:ext uri="{BB962C8B-B14F-4D97-AF65-F5344CB8AC3E}">
        <p14:creationId xmlns:p14="http://schemas.microsoft.com/office/powerpoint/2010/main" val="79400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8333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</a:rPr>
              <a:t>JE COMPARE </a:t>
            </a:r>
            <a:r>
              <a:rPr lang="fr-FR" sz="4400" dirty="0">
                <a:solidFill>
                  <a:srgbClr val="0070C0"/>
                </a:solidFill>
              </a:rPr>
              <a:t>la présence de nutriments dans l’expérience témoin (AVEC substance digestive) et l’expérience contraire (SANS substance digestive)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chemeClr val="bg1"/>
                </a:solidFill>
              </a:rPr>
              <a:t>JE CONSTATE </a:t>
            </a:r>
            <a:r>
              <a:rPr lang="fr-FR" sz="4400" dirty="0">
                <a:solidFill>
                  <a:schemeClr val="bg1"/>
                </a:solidFill>
              </a:rPr>
              <a:t>qu’avec substance digestive, des nutriments se sont formés, tandis que sans, il n’y en a pas.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chemeClr val="bg1"/>
                </a:solidFill>
              </a:rPr>
              <a:t>J’EN DEDUIS </a:t>
            </a:r>
            <a:r>
              <a:rPr lang="fr-FR" sz="4400" dirty="0">
                <a:solidFill>
                  <a:schemeClr val="bg1"/>
                </a:solidFill>
              </a:rPr>
              <a:t>que les aliments sont transformés en nutriments grâce aux substances digestives. Mon hypothèse est vérifiée.</a:t>
            </a:r>
          </a:p>
        </p:txBody>
      </p:sp>
    </p:spTree>
    <p:extLst>
      <p:ext uri="{BB962C8B-B14F-4D97-AF65-F5344CB8AC3E}">
        <p14:creationId xmlns:p14="http://schemas.microsoft.com/office/powerpoint/2010/main" val="32227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8333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</a:rPr>
              <a:t>JE COMPARE </a:t>
            </a:r>
            <a:r>
              <a:rPr lang="fr-FR" sz="4400" dirty="0">
                <a:solidFill>
                  <a:srgbClr val="0070C0"/>
                </a:solidFill>
              </a:rPr>
              <a:t>la présence de nutriments dans l’</a:t>
            </a:r>
            <a:r>
              <a:rPr lang="fr-FR" sz="4400" b="1" dirty="0">
                <a:solidFill>
                  <a:schemeClr val="accent2"/>
                </a:solidFill>
              </a:rPr>
              <a:t>expérience témoin </a:t>
            </a:r>
            <a:r>
              <a:rPr lang="fr-FR" sz="4400" dirty="0">
                <a:solidFill>
                  <a:srgbClr val="0070C0"/>
                </a:solidFill>
              </a:rPr>
              <a:t>(AVEC substance digestive) et l’</a:t>
            </a:r>
            <a:r>
              <a:rPr lang="fr-FR" sz="4400" b="1" dirty="0">
                <a:solidFill>
                  <a:schemeClr val="accent2"/>
                </a:solidFill>
              </a:rPr>
              <a:t>expérience contraire </a:t>
            </a:r>
            <a:r>
              <a:rPr lang="fr-FR" sz="4400" dirty="0">
                <a:solidFill>
                  <a:srgbClr val="0070C0"/>
                </a:solidFill>
              </a:rPr>
              <a:t>(SANS substance digestive)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chemeClr val="bg1"/>
                </a:solidFill>
              </a:rPr>
              <a:t>JE CONSTATE </a:t>
            </a:r>
            <a:r>
              <a:rPr lang="fr-FR" sz="4400" dirty="0">
                <a:solidFill>
                  <a:schemeClr val="bg1"/>
                </a:solidFill>
              </a:rPr>
              <a:t>qu’avec substance digestive, des nutriments se sont formés, tandis que sans, il n’y en a pas.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chemeClr val="bg1"/>
                </a:solidFill>
              </a:rPr>
              <a:t>J’EN DEDUIS </a:t>
            </a:r>
            <a:r>
              <a:rPr lang="fr-FR" sz="4400" dirty="0">
                <a:solidFill>
                  <a:schemeClr val="bg1"/>
                </a:solidFill>
              </a:rPr>
              <a:t>que les aliments sont transformés en nutriments grâce aux substances digestives. Mon hypothèse est vérifiée.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B5F5C2-E490-48CF-9045-71CD4E887F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8323">
            <a:off x="2384193" y="3383606"/>
            <a:ext cx="1294114" cy="86496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22B991D-E8CB-459C-9EE9-1D701F9B26B4}"/>
              </a:ext>
            </a:extLst>
          </p:cNvPr>
          <p:cNvSpPr txBox="1"/>
          <p:nvPr/>
        </p:nvSpPr>
        <p:spPr>
          <a:xfrm rot="1830421">
            <a:off x="1072630" y="4497256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Témoin/Contraire</a:t>
            </a:r>
          </a:p>
        </p:txBody>
      </p:sp>
    </p:spTree>
    <p:extLst>
      <p:ext uri="{BB962C8B-B14F-4D97-AF65-F5344CB8AC3E}">
        <p14:creationId xmlns:p14="http://schemas.microsoft.com/office/powerpoint/2010/main" val="40205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8333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</a:rPr>
              <a:t>JE COMPARE </a:t>
            </a:r>
            <a:r>
              <a:rPr lang="fr-FR" sz="4400" dirty="0">
                <a:solidFill>
                  <a:srgbClr val="0070C0"/>
                </a:solidFill>
              </a:rPr>
              <a:t>la présence de nutriments dans l’</a:t>
            </a:r>
            <a:r>
              <a:rPr lang="fr-FR" sz="4400" b="1" dirty="0">
                <a:solidFill>
                  <a:schemeClr val="accent2"/>
                </a:solidFill>
              </a:rPr>
              <a:t>expérience témoin </a:t>
            </a:r>
            <a:r>
              <a:rPr lang="fr-FR" sz="4400" dirty="0">
                <a:solidFill>
                  <a:srgbClr val="0070C0"/>
                </a:solidFill>
              </a:rPr>
              <a:t>(</a:t>
            </a:r>
            <a:r>
              <a:rPr lang="fr-FR" sz="4400" b="1" dirty="0">
                <a:solidFill>
                  <a:srgbClr val="92D050"/>
                </a:solidFill>
              </a:rPr>
              <a:t>AVEC substance digestive</a:t>
            </a:r>
            <a:r>
              <a:rPr lang="fr-FR" sz="4400" dirty="0">
                <a:solidFill>
                  <a:srgbClr val="0070C0"/>
                </a:solidFill>
              </a:rPr>
              <a:t>) et l’</a:t>
            </a:r>
            <a:r>
              <a:rPr lang="fr-FR" sz="4400" b="1" dirty="0">
                <a:solidFill>
                  <a:schemeClr val="accent2"/>
                </a:solidFill>
              </a:rPr>
              <a:t>expérience contraire </a:t>
            </a:r>
            <a:r>
              <a:rPr lang="fr-FR" sz="4400" dirty="0">
                <a:solidFill>
                  <a:srgbClr val="0070C0"/>
                </a:solidFill>
              </a:rPr>
              <a:t>(</a:t>
            </a:r>
            <a:r>
              <a:rPr lang="fr-FR" sz="4400" b="1" dirty="0">
                <a:solidFill>
                  <a:srgbClr val="92D050"/>
                </a:solidFill>
              </a:rPr>
              <a:t>SANS substance digestive</a:t>
            </a:r>
            <a:r>
              <a:rPr lang="fr-FR" sz="4400" dirty="0">
                <a:solidFill>
                  <a:srgbClr val="0070C0"/>
                </a:solidFill>
              </a:rPr>
              <a:t>)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chemeClr val="bg1"/>
                </a:solidFill>
              </a:rPr>
              <a:t>JE CONSTATE </a:t>
            </a:r>
            <a:r>
              <a:rPr lang="fr-FR" sz="4400" dirty="0">
                <a:solidFill>
                  <a:schemeClr val="bg1"/>
                </a:solidFill>
              </a:rPr>
              <a:t>qu’avec substance digestive, des nutriments se sont formés, tandis que sans, il n’y en a pas.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chemeClr val="bg1"/>
                </a:solidFill>
              </a:rPr>
              <a:t>J’EN DEDUIS </a:t>
            </a:r>
            <a:r>
              <a:rPr lang="fr-FR" sz="4400" dirty="0">
                <a:solidFill>
                  <a:schemeClr val="bg1"/>
                </a:solidFill>
              </a:rPr>
              <a:t>que les aliments sont transformés en nutriments grâce aux substances digestives. Mon hypothèse est vérifiée.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8C9FE1-A73E-40FA-95AC-39B24597AD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8323">
            <a:off x="2384193" y="3383607"/>
            <a:ext cx="1294114" cy="8649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1C0F5BF-6371-4241-B324-FFEFC3C72C90}"/>
              </a:ext>
            </a:extLst>
          </p:cNvPr>
          <p:cNvSpPr txBox="1"/>
          <p:nvPr/>
        </p:nvSpPr>
        <p:spPr>
          <a:xfrm rot="1830421">
            <a:off x="1072630" y="4497257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Témoin/Contraire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C98528D-8F94-4FAA-8E6E-6CEBCBF61C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8323">
            <a:off x="2384192" y="3383606"/>
            <a:ext cx="1294114" cy="86496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81F4539-87B5-42DD-BA94-20277FFFC3C0}"/>
              </a:ext>
            </a:extLst>
          </p:cNvPr>
          <p:cNvSpPr txBox="1"/>
          <p:nvPr/>
        </p:nvSpPr>
        <p:spPr>
          <a:xfrm rot="1830421">
            <a:off x="1072630" y="4497256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Témoin/Contraire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FD279E7-35C2-40FF-BD31-F09874BE27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0291">
            <a:off x="7853218" y="3552152"/>
            <a:ext cx="1294114" cy="86496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1EAA7B0-58B2-432B-B00D-6AF996971771}"/>
              </a:ext>
            </a:extLst>
          </p:cNvPr>
          <p:cNvSpPr txBox="1"/>
          <p:nvPr/>
        </p:nvSpPr>
        <p:spPr>
          <a:xfrm rot="20700000">
            <a:off x="7695415" y="4611556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92D050"/>
                </a:solidFill>
              </a:rPr>
              <a:t>Paramètre variant</a:t>
            </a:r>
          </a:p>
        </p:txBody>
      </p:sp>
    </p:spTree>
    <p:extLst>
      <p:ext uri="{BB962C8B-B14F-4D97-AF65-F5344CB8AC3E}">
        <p14:creationId xmlns:p14="http://schemas.microsoft.com/office/powerpoint/2010/main" val="27082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8333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</a:rPr>
              <a:t>JE COMPARE </a:t>
            </a:r>
            <a:r>
              <a:rPr lang="fr-FR" sz="4400" dirty="0">
                <a:solidFill>
                  <a:srgbClr val="0070C0"/>
                </a:solidFill>
              </a:rPr>
              <a:t>la présence de nutriments dans l’expérience témoin (AVEC substance digestive) et l’expérience contraire (SANS substance digestive)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rgbClr val="0070C0"/>
                </a:solidFill>
              </a:rPr>
              <a:t>JE CONSTATE </a:t>
            </a:r>
            <a:r>
              <a:rPr lang="fr-FR" sz="4400" dirty="0">
                <a:solidFill>
                  <a:srgbClr val="0070C0"/>
                </a:solidFill>
              </a:rPr>
              <a:t>qu’avec substance digestive, des nutriments se sont formés, tandis que sans, il n’y en a pas.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chemeClr val="bg1"/>
                </a:solidFill>
              </a:rPr>
              <a:t>J’EN DEDUIS </a:t>
            </a:r>
            <a:r>
              <a:rPr lang="fr-FR" sz="4400" dirty="0">
                <a:solidFill>
                  <a:schemeClr val="bg1"/>
                </a:solidFill>
              </a:rPr>
              <a:t>que les aliments sont transformés en nutriments grâce aux substances digestives. Mon hypothèse est vérifiée.</a:t>
            </a:r>
          </a:p>
        </p:txBody>
      </p:sp>
    </p:spTree>
    <p:extLst>
      <p:ext uri="{BB962C8B-B14F-4D97-AF65-F5344CB8AC3E}">
        <p14:creationId xmlns:p14="http://schemas.microsoft.com/office/powerpoint/2010/main" val="22265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8333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</a:rPr>
              <a:t>JE COMPARE </a:t>
            </a:r>
            <a:r>
              <a:rPr lang="fr-FR" sz="4400" dirty="0">
                <a:solidFill>
                  <a:srgbClr val="0070C0"/>
                </a:solidFill>
              </a:rPr>
              <a:t>la présence de nutriments dans l’expérience témoin (AVEC substance digestive) et l’expérience contraire (SANS substance digestive)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rgbClr val="0070C0"/>
                </a:solidFill>
              </a:rPr>
              <a:t>JE CONSTATE</a:t>
            </a:r>
            <a:r>
              <a:rPr lang="fr-FR" sz="4400" b="1" dirty="0">
                <a:solidFill>
                  <a:schemeClr val="bg1"/>
                </a:solidFill>
              </a:rPr>
              <a:t> </a:t>
            </a:r>
            <a:r>
              <a:rPr lang="fr-FR" sz="4400" dirty="0">
                <a:solidFill>
                  <a:schemeClr val="bg1"/>
                </a:solidFill>
              </a:rPr>
              <a:t>qu’avec substance digestive, des nutriments se sont formés, tandis que sans, il n’y en a pas.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chemeClr val="bg1"/>
                </a:solidFill>
              </a:rPr>
              <a:t>J’EN DEDUIS </a:t>
            </a:r>
            <a:r>
              <a:rPr lang="fr-FR" sz="4400" dirty="0">
                <a:solidFill>
                  <a:schemeClr val="bg1"/>
                </a:solidFill>
              </a:rPr>
              <a:t>que les aliments sont transformés en nutriments grâce aux substances digestives. Mon hypothèse est vérifiée.</a:t>
            </a:r>
          </a:p>
        </p:txBody>
      </p:sp>
    </p:spTree>
    <p:extLst>
      <p:ext uri="{BB962C8B-B14F-4D97-AF65-F5344CB8AC3E}">
        <p14:creationId xmlns:p14="http://schemas.microsoft.com/office/powerpoint/2010/main" val="11606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8333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</a:rPr>
              <a:t>JE COMPARE </a:t>
            </a:r>
            <a:r>
              <a:rPr lang="fr-FR" sz="4400" dirty="0">
                <a:solidFill>
                  <a:srgbClr val="0070C0"/>
                </a:solidFill>
              </a:rPr>
              <a:t>la présence de nutriments dans l’expérience témoin (AVEC substance digestive) et l’expérience contraire (SANS substance digestive)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rgbClr val="0070C0"/>
                </a:solidFill>
              </a:rPr>
              <a:t>JE CONSTATE </a:t>
            </a:r>
            <a:r>
              <a:rPr lang="fr-FR" sz="4400" dirty="0">
                <a:solidFill>
                  <a:srgbClr val="0070C0"/>
                </a:solidFill>
              </a:rPr>
              <a:t>qu’</a:t>
            </a:r>
            <a:r>
              <a:rPr lang="fr-FR" sz="4400" b="1" dirty="0">
                <a:solidFill>
                  <a:schemeClr val="accent2"/>
                </a:solidFill>
              </a:rPr>
              <a:t>avec substance digestive</a:t>
            </a:r>
            <a:r>
              <a:rPr lang="fr-FR" sz="4400" dirty="0">
                <a:solidFill>
                  <a:srgbClr val="0070C0"/>
                </a:solidFill>
              </a:rPr>
              <a:t>, des nutriments se sont formés, tandis que </a:t>
            </a:r>
            <a:r>
              <a:rPr lang="fr-FR" sz="4400" b="1" dirty="0">
                <a:solidFill>
                  <a:schemeClr val="accent2"/>
                </a:solidFill>
              </a:rPr>
              <a:t>sans</a:t>
            </a:r>
            <a:r>
              <a:rPr lang="fr-FR" sz="4400" dirty="0">
                <a:solidFill>
                  <a:srgbClr val="0070C0"/>
                </a:solidFill>
              </a:rPr>
              <a:t>, il n’y en a pas.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chemeClr val="bg1"/>
                </a:solidFill>
              </a:rPr>
              <a:t>J’EN DEDUIS </a:t>
            </a:r>
            <a:r>
              <a:rPr lang="fr-FR" sz="4400" dirty="0">
                <a:solidFill>
                  <a:schemeClr val="bg1"/>
                </a:solidFill>
              </a:rPr>
              <a:t>que les aliments sont transformés en nutriments grâce aux substances digestives. Mon hypothèse est vérifiée.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077B8B-CF85-49C5-9CA1-C41137F430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2316">
            <a:off x="8202061" y="4452463"/>
            <a:ext cx="1294114" cy="8649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486EA6D-E7E7-4F8F-939C-FBA5C332C3C6}"/>
              </a:ext>
            </a:extLst>
          </p:cNvPr>
          <p:cNvSpPr txBox="1"/>
          <p:nvPr/>
        </p:nvSpPr>
        <p:spPr>
          <a:xfrm rot="150278">
            <a:off x="7435955" y="5630075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2 résultats</a:t>
            </a:r>
          </a:p>
        </p:txBody>
      </p:sp>
    </p:spTree>
    <p:extLst>
      <p:ext uri="{BB962C8B-B14F-4D97-AF65-F5344CB8AC3E}">
        <p14:creationId xmlns:p14="http://schemas.microsoft.com/office/powerpoint/2010/main" val="1850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8333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</a:rPr>
              <a:t>JE COMPARE </a:t>
            </a:r>
            <a:r>
              <a:rPr lang="fr-FR" sz="4400" dirty="0">
                <a:solidFill>
                  <a:srgbClr val="0070C0"/>
                </a:solidFill>
              </a:rPr>
              <a:t>la présence de nutriments dans l’expérience témoin (AVEC substance digestive) et l’expérience contraire (SANS substance digestive)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rgbClr val="0070C0"/>
                </a:solidFill>
              </a:rPr>
              <a:t>JE CONSTATE </a:t>
            </a:r>
            <a:r>
              <a:rPr lang="fr-FR" sz="4400" dirty="0">
                <a:solidFill>
                  <a:srgbClr val="0070C0"/>
                </a:solidFill>
              </a:rPr>
              <a:t>qu’avec substance digestive, des nutriments se sont formés, tandis que sans, il n’y en a pas.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rgbClr val="0070C0"/>
                </a:solidFill>
              </a:rPr>
              <a:t>J’EN DEDUIS </a:t>
            </a:r>
            <a:r>
              <a:rPr lang="fr-FR" sz="4400" dirty="0">
                <a:solidFill>
                  <a:schemeClr val="bg1"/>
                </a:solidFill>
              </a:rPr>
              <a:t>que les aliments sont transformés en nutriments grâce aux substances digestives. Mon hypothèse est vérifiée.</a:t>
            </a:r>
          </a:p>
        </p:txBody>
      </p:sp>
    </p:spTree>
    <p:extLst>
      <p:ext uri="{BB962C8B-B14F-4D97-AF65-F5344CB8AC3E}">
        <p14:creationId xmlns:p14="http://schemas.microsoft.com/office/powerpoint/2010/main" val="213376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6582"/>
          </a:xfrm>
        </p:spPr>
        <p:txBody>
          <a:bodyPr/>
          <a:lstStyle/>
          <a:p>
            <a:r>
              <a:rPr lang="fr-FR" b="1" u="sng" dirty="0">
                <a:solidFill>
                  <a:srgbClr val="FF0000"/>
                </a:solidFill>
              </a:rPr>
              <a:t>PROBLEME: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92218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Comment font nos organes pour transformer les aliments en nutriments?</a:t>
            </a:r>
          </a:p>
        </p:txBody>
      </p:sp>
    </p:spTree>
    <p:extLst>
      <p:ext uri="{BB962C8B-B14F-4D97-AF65-F5344CB8AC3E}">
        <p14:creationId xmlns:p14="http://schemas.microsoft.com/office/powerpoint/2010/main" val="21386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664CD1D9-562D-4864-B5CE-BFCFAF318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9"/>
          <a:stretch/>
        </p:blipFill>
        <p:spPr>
          <a:xfrm>
            <a:off x="0" y="-115899"/>
            <a:ext cx="12192000" cy="69738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164" y="1057562"/>
            <a:ext cx="10270835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  <a:latin typeface="CrayonL" panose="00000500000000000000" pitchFamily="2" charset="0"/>
              </a:rPr>
              <a:t>Fiche de révision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2619" y="2770909"/>
            <a:ext cx="10631054" cy="997527"/>
          </a:xfrm>
        </p:spPr>
        <p:txBody>
          <a:bodyPr>
            <a:normAutofit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Pour rédiger une </a:t>
            </a:r>
            <a:r>
              <a:rPr lang="fr-FR" sz="4400" b="1" u="sng" dirty="0">
                <a:solidFill>
                  <a:srgbClr val="FF0000"/>
                </a:solidFill>
                <a:latin typeface="CrayonL" panose="00000500000000000000" pitchFamily="2" charset="0"/>
              </a:rPr>
              <a:t>hypothèse</a:t>
            </a:r>
            <a:r>
              <a:rPr lang="fr-FR" sz="4400" b="1" dirty="0">
                <a:latin typeface="CrayonL" panose="00000500000000000000" pitchFamily="2" charset="0"/>
              </a:rPr>
              <a:t>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45E6FC-5D56-4DD5-A503-4CE204D89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" y="-115899"/>
            <a:ext cx="2982005" cy="2829081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DF9659AC-C387-49B4-8822-612568723456}"/>
              </a:ext>
            </a:extLst>
          </p:cNvPr>
          <p:cNvSpPr txBox="1">
            <a:spLocks/>
          </p:cNvSpPr>
          <p:nvPr/>
        </p:nvSpPr>
        <p:spPr>
          <a:xfrm>
            <a:off x="1782619" y="3516818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</a:rPr>
              <a:t>	</a:t>
            </a: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1) On reprend les mots de la question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A54A85E-06A2-4961-AF2A-B4FB5038F0FF}"/>
              </a:ext>
            </a:extLst>
          </p:cNvPr>
          <p:cNvSpPr txBox="1">
            <a:spLocks/>
          </p:cNvSpPr>
          <p:nvPr/>
        </p:nvSpPr>
        <p:spPr>
          <a:xfrm>
            <a:off x="1782619" y="4322616"/>
            <a:ext cx="10631054" cy="75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2) Mot d’incertitude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C5EC7820-8B08-4FE8-9C81-AEF975C8D84C}"/>
              </a:ext>
            </a:extLst>
          </p:cNvPr>
          <p:cNvSpPr txBox="1">
            <a:spLocks/>
          </p:cNvSpPr>
          <p:nvPr/>
        </p:nvSpPr>
        <p:spPr>
          <a:xfrm>
            <a:off x="1764148" y="5091542"/>
            <a:ext cx="10631054" cy="898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803275" algn="l"/>
              </a:tabLst>
            </a:pPr>
            <a:r>
              <a:rPr lang="fr-FR" sz="4400" b="1" dirty="0">
                <a:solidFill>
                  <a:srgbClr val="0070C0"/>
                </a:solidFill>
                <a:latin typeface="CrayonL" panose="00000500000000000000" pitchFamily="2" charset="0"/>
              </a:rPr>
              <a:t>	3) La supposition</a:t>
            </a:r>
          </a:p>
        </p:txBody>
      </p:sp>
    </p:spTree>
    <p:extLst>
      <p:ext uri="{BB962C8B-B14F-4D97-AF65-F5344CB8AC3E}">
        <p14:creationId xmlns:p14="http://schemas.microsoft.com/office/powerpoint/2010/main" val="223125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/>
      <p:bldP spid="13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8333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</a:rPr>
              <a:t>JE COMPARE </a:t>
            </a:r>
            <a:r>
              <a:rPr lang="fr-FR" sz="4400" dirty="0">
                <a:solidFill>
                  <a:srgbClr val="0070C0"/>
                </a:solidFill>
              </a:rPr>
              <a:t>la présence de nutriments dans l’expérience témoin (AVEC substance digestive) et l’expérience contraire (SANS substance digestive)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rgbClr val="0070C0"/>
                </a:solidFill>
              </a:rPr>
              <a:t>JE CONSTATE </a:t>
            </a:r>
            <a:r>
              <a:rPr lang="fr-FR" sz="4400" dirty="0">
                <a:solidFill>
                  <a:srgbClr val="0070C0"/>
                </a:solidFill>
              </a:rPr>
              <a:t>qu’avec substance digestive, des nutriments se sont formés, tandis que sans, il n’y en a pas.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rgbClr val="0070C0"/>
                </a:solidFill>
              </a:rPr>
              <a:t>J’EN DEDUIS </a:t>
            </a:r>
            <a:r>
              <a:rPr lang="fr-FR" sz="4400" dirty="0">
                <a:solidFill>
                  <a:srgbClr val="0070C0"/>
                </a:solidFill>
              </a:rPr>
              <a:t>que </a:t>
            </a:r>
            <a:r>
              <a:rPr lang="fr-FR" sz="4400" b="1" dirty="0">
                <a:solidFill>
                  <a:schemeClr val="accent2"/>
                </a:solidFill>
              </a:rPr>
              <a:t>les aliments sont transformés en nutriments grâce aux substances digestives</a:t>
            </a:r>
            <a:r>
              <a:rPr lang="fr-FR" sz="4400" dirty="0">
                <a:solidFill>
                  <a:srgbClr val="0070C0"/>
                </a:solidFill>
              </a:rPr>
              <a:t>. </a:t>
            </a:r>
            <a:r>
              <a:rPr lang="fr-FR" sz="4400" dirty="0">
                <a:solidFill>
                  <a:schemeClr val="bg1"/>
                </a:solidFill>
              </a:rPr>
              <a:t>Mon hypothèse est vérifiée.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472577-D797-44A6-B882-02AEB374F8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6999">
            <a:off x="6180739" y="4261538"/>
            <a:ext cx="1294114" cy="8649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C91DB1F-3BCA-44AA-BE75-AE74782C9342}"/>
              </a:ext>
            </a:extLst>
          </p:cNvPr>
          <p:cNvSpPr txBox="1"/>
          <p:nvPr/>
        </p:nvSpPr>
        <p:spPr>
          <a:xfrm rot="21442061">
            <a:off x="7424145" y="4223507"/>
            <a:ext cx="354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Réponse au problème</a:t>
            </a:r>
          </a:p>
        </p:txBody>
      </p:sp>
    </p:spTree>
    <p:extLst>
      <p:ext uri="{BB962C8B-B14F-4D97-AF65-F5344CB8AC3E}">
        <p14:creationId xmlns:p14="http://schemas.microsoft.com/office/powerpoint/2010/main" val="28656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98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Pour transformer les aliments en nutriments, nos organes utilisent certainement une substance digestive.</a:t>
            </a:r>
          </a:p>
        </p:txBody>
      </p:sp>
    </p:spTree>
    <p:extLst>
      <p:ext uri="{BB962C8B-B14F-4D97-AF65-F5344CB8AC3E}">
        <p14:creationId xmlns:p14="http://schemas.microsoft.com/office/powerpoint/2010/main" val="21187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58E2433D-B60E-40D5-B678-AF0FF8E2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8003"/>
            <a:ext cx="9144000" cy="946582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INTERPRETATION: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62EECD1-138F-42EE-9022-82FF5644A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" y="1784668"/>
            <a:ext cx="11155680" cy="48333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4400" b="1" dirty="0">
                <a:solidFill>
                  <a:srgbClr val="0070C0"/>
                </a:solidFill>
              </a:rPr>
              <a:t>JE COMPARE </a:t>
            </a:r>
            <a:r>
              <a:rPr lang="fr-FR" sz="4400" dirty="0">
                <a:solidFill>
                  <a:srgbClr val="0070C0"/>
                </a:solidFill>
              </a:rPr>
              <a:t>la présence de nutriments dans l’expérience témoin (AVEC substance digestive) et l’expérience contraire (SANS substance digestive)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rgbClr val="0070C0"/>
                </a:solidFill>
              </a:rPr>
              <a:t>JE CONSTATE </a:t>
            </a:r>
            <a:r>
              <a:rPr lang="fr-FR" sz="4400" dirty="0">
                <a:solidFill>
                  <a:srgbClr val="0070C0"/>
                </a:solidFill>
              </a:rPr>
              <a:t>qu’avec substance digestive, des nutriments se sont formés, tandis que sans, il n’y en a pas.</a:t>
            </a:r>
          </a:p>
          <a:p>
            <a:pPr algn="l">
              <a:spcBef>
                <a:spcPts val="1800"/>
              </a:spcBef>
            </a:pPr>
            <a:r>
              <a:rPr lang="fr-FR" sz="4400" b="1" dirty="0">
                <a:solidFill>
                  <a:srgbClr val="0070C0"/>
                </a:solidFill>
              </a:rPr>
              <a:t>J’EN DEDUIS </a:t>
            </a:r>
            <a:r>
              <a:rPr lang="fr-FR" sz="4400" dirty="0">
                <a:solidFill>
                  <a:srgbClr val="0070C0"/>
                </a:solidFill>
              </a:rPr>
              <a:t>que </a:t>
            </a:r>
            <a:r>
              <a:rPr lang="fr-FR" sz="4400" b="1" dirty="0">
                <a:solidFill>
                  <a:schemeClr val="accent2"/>
                </a:solidFill>
              </a:rPr>
              <a:t>les aliments sont transformés en nutriments grâce aux substances digestives</a:t>
            </a:r>
            <a:r>
              <a:rPr lang="fr-FR" sz="4400" dirty="0">
                <a:solidFill>
                  <a:srgbClr val="0070C0"/>
                </a:solidFill>
              </a:rPr>
              <a:t>. </a:t>
            </a:r>
            <a:r>
              <a:rPr lang="fr-FR" sz="4400" b="1" dirty="0">
                <a:solidFill>
                  <a:srgbClr val="92D050"/>
                </a:solidFill>
              </a:rPr>
              <a:t>Mon hypothèse est vérifiée</a:t>
            </a:r>
            <a:r>
              <a:rPr lang="fr-FR" sz="4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472577-D797-44A6-B882-02AEB374F8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6999">
            <a:off x="6180739" y="4261538"/>
            <a:ext cx="1294114" cy="8649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C91DB1F-3BCA-44AA-BE75-AE74782C9342}"/>
              </a:ext>
            </a:extLst>
          </p:cNvPr>
          <p:cNvSpPr txBox="1"/>
          <p:nvPr/>
        </p:nvSpPr>
        <p:spPr>
          <a:xfrm rot="21442061">
            <a:off x="7424145" y="4223507"/>
            <a:ext cx="354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Réponse au problème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0623FD-0FE9-4C70-8BC8-2AF515EDA1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50588">
            <a:off x="5455366" y="5863150"/>
            <a:ext cx="1294114" cy="8649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DF85B00-B289-46F2-A5AB-078925986F70}"/>
              </a:ext>
            </a:extLst>
          </p:cNvPr>
          <p:cNvSpPr txBox="1"/>
          <p:nvPr/>
        </p:nvSpPr>
        <p:spPr>
          <a:xfrm rot="292359">
            <a:off x="6537457" y="6215518"/>
            <a:ext cx="3537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92D050"/>
                </a:solidFill>
              </a:rPr>
              <a:t>Retour à l’hypothèse</a:t>
            </a:r>
          </a:p>
        </p:txBody>
      </p:sp>
    </p:spTree>
    <p:extLst>
      <p:ext uri="{BB962C8B-B14F-4D97-AF65-F5344CB8AC3E}">
        <p14:creationId xmlns:p14="http://schemas.microsoft.com/office/powerpoint/2010/main" val="19702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9781"/>
            <a:ext cx="9144000" cy="1002001"/>
          </a:xfrm>
        </p:spPr>
        <p:txBody>
          <a:bodyPr>
            <a:normAutofit fontScale="90000"/>
          </a:bodyPr>
          <a:lstStyle/>
          <a:p>
            <a:r>
              <a:rPr lang="fr-FR" u="sng" dirty="0"/>
              <a:t>PETIT COMPLEMENT DE COURS: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3529"/>
            <a:ext cx="9144000" cy="4064144"/>
          </a:xfrm>
        </p:spPr>
        <p:txBody>
          <a:bodyPr>
            <a:normAutofit/>
          </a:bodyPr>
          <a:lstStyle/>
          <a:p>
            <a:pPr algn="l"/>
            <a:r>
              <a:rPr lang="fr-FR" sz="4400" dirty="0"/>
              <a:t>Ces substances digestives sont appelées </a:t>
            </a:r>
            <a:r>
              <a:rPr lang="fr-FR" sz="4400" b="1" dirty="0">
                <a:solidFill>
                  <a:srgbClr val="FF0000"/>
                </a:solidFill>
              </a:rPr>
              <a:t>ENZYMES</a:t>
            </a:r>
            <a:r>
              <a:rPr lang="fr-F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184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5" descr="appareil digestif kevin">
            <a:extLst>
              <a:ext uri="{FF2B5EF4-FFF2-40B4-BE49-F238E27FC236}">
                <a16:creationId xmlns:a16="http://schemas.microsoft.com/office/drawing/2014/main" id="{3F59E422-B650-4E64-84AE-C88E124BA6A5}"/>
              </a:ext>
            </a:extLst>
          </p:cNvPr>
          <p:cNvPicPr/>
          <p:nvPr/>
        </p:nvPicPr>
        <p:blipFill>
          <a:blip r:embed="rId2" cstate="print">
            <a:lum bright="-18000" contrast="3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39" y="11993"/>
            <a:ext cx="3108801" cy="68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5E3C0CC-9EF8-47DF-89CF-E3C766B9AD11}"/>
              </a:ext>
            </a:extLst>
          </p:cNvPr>
          <p:cNvCxnSpPr/>
          <p:nvPr/>
        </p:nvCxnSpPr>
        <p:spPr>
          <a:xfrm>
            <a:off x="4457700" y="11993"/>
            <a:ext cx="0" cy="675456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F6F8A0E-4AD2-47D3-BEE6-064F346B4D91}"/>
              </a:ext>
            </a:extLst>
          </p:cNvPr>
          <p:cNvCxnSpPr/>
          <p:nvPr/>
        </p:nvCxnSpPr>
        <p:spPr>
          <a:xfrm>
            <a:off x="8641080" y="11993"/>
            <a:ext cx="0" cy="675456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8DA8A94-85A2-4B44-9669-5CE0DF360FA3}"/>
              </a:ext>
            </a:extLst>
          </p:cNvPr>
          <p:cNvCxnSpPr/>
          <p:nvPr/>
        </p:nvCxnSpPr>
        <p:spPr>
          <a:xfrm flipH="1">
            <a:off x="4457699" y="1794510"/>
            <a:ext cx="20802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6E30692-9C6B-4671-A895-DFB672CDA0AF}"/>
              </a:ext>
            </a:extLst>
          </p:cNvPr>
          <p:cNvCxnSpPr>
            <a:cxnSpLocks/>
          </p:cNvCxnSpPr>
          <p:nvPr/>
        </p:nvCxnSpPr>
        <p:spPr>
          <a:xfrm flipH="1">
            <a:off x="4457700" y="4617720"/>
            <a:ext cx="113157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3436B5F-C3D3-458E-8CF0-C59D2BB889B6}"/>
              </a:ext>
            </a:extLst>
          </p:cNvPr>
          <p:cNvCxnSpPr>
            <a:cxnSpLocks/>
          </p:cNvCxnSpPr>
          <p:nvPr/>
        </p:nvCxnSpPr>
        <p:spPr>
          <a:xfrm flipH="1">
            <a:off x="7509510" y="3669030"/>
            <a:ext cx="113157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0F634B6F-F75A-4800-B881-739F5B2B5C88}"/>
              </a:ext>
            </a:extLst>
          </p:cNvPr>
          <p:cNvSpPr txBox="1"/>
          <p:nvPr/>
        </p:nvSpPr>
        <p:spPr>
          <a:xfrm>
            <a:off x="1417328" y="1546444"/>
            <a:ext cx="304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/>
              <a:t>Glande salivaire</a:t>
            </a:r>
          </a:p>
          <a:p>
            <a:pPr algn="r"/>
            <a:r>
              <a:rPr lang="fr-F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 Enzymes salivaires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2CC9EA-C98A-42CF-A639-7E76BFFB81AC}"/>
              </a:ext>
            </a:extLst>
          </p:cNvPr>
          <p:cNvSpPr txBox="1"/>
          <p:nvPr/>
        </p:nvSpPr>
        <p:spPr>
          <a:xfrm>
            <a:off x="8728633" y="3916024"/>
            <a:ext cx="305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 Enzymes gastriques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BDBBAB-124B-471A-8642-475A8D7B0DFF}"/>
              </a:ext>
            </a:extLst>
          </p:cNvPr>
          <p:cNvSpPr txBox="1"/>
          <p:nvPr/>
        </p:nvSpPr>
        <p:spPr>
          <a:xfrm>
            <a:off x="925830" y="4354829"/>
            <a:ext cx="353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/>
              <a:t>Pancréas</a:t>
            </a:r>
          </a:p>
          <a:p>
            <a:pPr algn="r"/>
            <a:r>
              <a:rPr lang="fr-F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 Enzymes pancréatiques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D8045A7-076F-4069-9EAC-F4083B05B33A}"/>
              </a:ext>
            </a:extLst>
          </p:cNvPr>
          <p:cNvSpPr txBox="1"/>
          <p:nvPr/>
        </p:nvSpPr>
        <p:spPr>
          <a:xfrm>
            <a:off x="8728633" y="3429000"/>
            <a:ext cx="1272614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Estomac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621E540-4B17-4F6B-A28B-B78F9DA07219}"/>
              </a:ext>
            </a:extLst>
          </p:cNvPr>
          <p:cNvCxnSpPr>
            <a:cxnSpLocks/>
          </p:cNvCxnSpPr>
          <p:nvPr/>
        </p:nvCxnSpPr>
        <p:spPr>
          <a:xfrm flipH="1">
            <a:off x="6652260" y="1381959"/>
            <a:ext cx="19888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ECBCD22-9FB4-41DE-9C86-49F47FF61929}"/>
              </a:ext>
            </a:extLst>
          </p:cNvPr>
          <p:cNvSpPr txBox="1"/>
          <p:nvPr/>
        </p:nvSpPr>
        <p:spPr>
          <a:xfrm>
            <a:off x="8728632" y="1141929"/>
            <a:ext cx="2026989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Cavité buccale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CAE453E-DE4C-4848-9994-9A8A5F15C8C5}"/>
              </a:ext>
            </a:extLst>
          </p:cNvPr>
          <p:cNvCxnSpPr>
            <a:cxnSpLocks/>
          </p:cNvCxnSpPr>
          <p:nvPr/>
        </p:nvCxnSpPr>
        <p:spPr>
          <a:xfrm flipH="1">
            <a:off x="7589520" y="4800600"/>
            <a:ext cx="10515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DF4F0E4-D61E-4A56-B38F-FD2FB0FE198D}"/>
              </a:ext>
            </a:extLst>
          </p:cNvPr>
          <p:cNvSpPr txBox="1"/>
          <p:nvPr/>
        </p:nvSpPr>
        <p:spPr>
          <a:xfrm>
            <a:off x="8728633" y="4560570"/>
            <a:ext cx="1878408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Intestin grêle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DA7FC7A-7D42-4F9A-BD8B-1989DF10F83F}"/>
              </a:ext>
            </a:extLst>
          </p:cNvPr>
          <p:cNvSpPr txBox="1"/>
          <p:nvPr/>
        </p:nvSpPr>
        <p:spPr>
          <a:xfrm>
            <a:off x="160020" y="5212080"/>
            <a:ext cx="5474970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Légende:</a:t>
            </a:r>
          </a:p>
          <a:p>
            <a:r>
              <a:rPr lang="fr-FR" sz="2400" dirty="0"/>
              <a:t>	Organes où a lieu la transformation des aliments en nutriments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Rouge: </a:t>
            </a:r>
            <a:r>
              <a:rPr lang="fr-FR" sz="2400" dirty="0">
                <a:solidFill>
                  <a:schemeClr val="bg1"/>
                </a:solidFill>
              </a:rPr>
              <a:t>Enzymes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0775B0-8D84-495A-A7DD-40EA9F49E658}"/>
              </a:ext>
            </a:extLst>
          </p:cNvPr>
          <p:cNvSpPr/>
          <p:nvPr/>
        </p:nvSpPr>
        <p:spPr>
          <a:xfrm>
            <a:off x="274320" y="5692140"/>
            <a:ext cx="822968" cy="26289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5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5" descr="appareil digestif kevin">
            <a:extLst>
              <a:ext uri="{FF2B5EF4-FFF2-40B4-BE49-F238E27FC236}">
                <a16:creationId xmlns:a16="http://schemas.microsoft.com/office/drawing/2014/main" id="{3F59E422-B650-4E64-84AE-C88E124BA6A5}"/>
              </a:ext>
            </a:extLst>
          </p:cNvPr>
          <p:cNvPicPr/>
          <p:nvPr/>
        </p:nvPicPr>
        <p:blipFill>
          <a:blip r:embed="rId2" cstate="print">
            <a:lum bright="-18000" contrast="3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39" y="11993"/>
            <a:ext cx="3108801" cy="68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5E3C0CC-9EF8-47DF-89CF-E3C766B9AD11}"/>
              </a:ext>
            </a:extLst>
          </p:cNvPr>
          <p:cNvCxnSpPr/>
          <p:nvPr/>
        </p:nvCxnSpPr>
        <p:spPr>
          <a:xfrm>
            <a:off x="4457700" y="11993"/>
            <a:ext cx="0" cy="675456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F6F8A0E-4AD2-47D3-BEE6-064F346B4D91}"/>
              </a:ext>
            </a:extLst>
          </p:cNvPr>
          <p:cNvCxnSpPr/>
          <p:nvPr/>
        </p:nvCxnSpPr>
        <p:spPr>
          <a:xfrm>
            <a:off x="8641080" y="11993"/>
            <a:ext cx="0" cy="675456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8DA8A94-85A2-4B44-9669-5CE0DF360FA3}"/>
              </a:ext>
            </a:extLst>
          </p:cNvPr>
          <p:cNvCxnSpPr/>
          <p:nvPr/>
        </p:nvCxnSpPr>
        <p:spPr>
          <a:xfrm flipH="1">
            <a:off x="4457700" y="1794510"/>
            <a:ext cx="20802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6E30692-9C6B-4671-A895-DFB672CDA0AF}"/>
              </a:ext>
            </a:extLst>
          </p:cNvPr>
          <p:cNvCxnSpPr>
            <a:cxnSpLocks/>
          </p:cNvCxnSpPr>
          <p:nvPr/>
        </p:nvCxnSpPr>
        <p:spPr>
          <a:xfrm flipH="1">
            <a:off x="4457700" y="4617720"/>
            <a:ext cx="113157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3436B5F-C3D3-458E-8CF0-C59D2BB889B6}"/>
              </a:ext>
            </a:extLst>
          </p:cNvPr>
          <p:cNvCxnSpPr>
            <a:cxnSpLocks/>
          </p:cNvCxnSpPr>
          <p:nvPr/>
        </p:nvCxnSpPr>
        <p:spPr>
          <a:xfrm flipH="1">
            <a:off x="7509510" y="3669030"/>
            <a:ext cx="113157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0F634B6F-F75A-4800-B881-739F5B2B5C88}"/>
              </a:ext>
            </a:extLst>
          </p:cNvPr>
          <p:cNvSpPr txBox="1"/>
          <p:nvPr/>
        </p:nvSpPr>
        <p:spPr>
          <a:xfrm>
            <a:off x="1417328" y="1546444"/>
            <a:ext cx="304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/>
              <a:t>Glande salivaire</a:t>
            </a:r>
          </a:p>
          <a:p>
            <a:pPr algn="r"/>
            <a:r>
              <a:rPr lang="fr-F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 Enzymes salivaires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2CC9EA-C98A-42CF-A639-7E76BFFB81AC}"/>
              </a:ext>
            </a:extLst>
          </p:cNvPr>
          <p:cNvSpPr txBox="1"/>
          <p:nvPr/>
        </p:nvSpPr>
        <p:spPr>
          <a:xfrm>
            <a:off x="8728633" y="3916024"/>
            <a:ext cx="3055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 Enzymes gastriques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BDBBAB-124B-471A-8642-475A8D7B0DFF}"/>
              </a:ext>
            </a:extLst>
          </p:cNvPr>
          <p:cNvSpPr txBox="1"/>
          <p:nvPr/>
        </p:nvSpPr>
        <p:spPr>
          <a:xfrm>
            <a:off x="925830" y="4354829"/>
            <a:ext cx="353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/>
              <a:t>Pancréas</a:t>
            </a:r>
          </a:p>
          <a:p>
            <a:pPr algn="r"/>
            <a:r>
              <a:rPr lang="fr-F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 Enzymes pancréatiques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D8045A7-076F-4069-9EAC-F4083B05B33A}"/>
              </a:ext>
            </a:extLst>
          </p:cNvPr>
          <p:cNvSpPr txBox="1"/>
          <p:nvPr/>
        </p:nvSpPr>
        <p:spPr>
          <a:xfrm>
            <a:off x="8728633" y="3429000"/>
            <a:ext cx="1272614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Estomac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621E540-4B17-4F6B-A28B-B78F9DA07219}"/>
              </a:ext>
            </a:extLst>
          </p:cNvPr>
          <p:cNvCxnSpPr>
            <a:cxnSpLocks/>
          </p:cNvCxnSpPr>
          <p:nvPr/>
        </p:nvCxnSpPr>
        <p:spPr>
          <a:xfrm flipH="1">
            <a:off x="6652260" y="1381959"/>
            <a:ext cx="19888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ECBCD22-9FB4-41DE-9C86-49F47FF61929}"/>
              </a:ext>
            </a:extLst>
          </p:cNvPr>
          <p:cNvSpPr txBox="1"/>
          <p:nvPr/>
        </p:nvSpPr>
        <p:spPr>
          <a:xfrm>
            <a:off x="8728632" y="1141929"/>
            <a:ext cx="2026989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Cavité buccale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CAE453E-DE4C-4848-9994-9A8A5F15C8C5}"/>
              </a:ext>
            </a:extLst>
          </p:cNvPr>
          <p:cNvCxnSpPr>
            <a:cxnSpLocks/>
          </p:cNvCxnSpPr>
          <p:nvPr/>
        </p:nvCxnSpPr>
        <p:spPr>
          <a:xfrm flipH="1">
            <a:off x="7589520" y="4800600"/>
            <a:ext cx="10515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DF4F0E4-D61E-4A56-B38F-FD2FB0FE198D}"/>
              </a:ext>
            </a:extLst>
          </p:cNvPr>
          <p:cNvSpPr txBox="1"/>
          <p:nvPr/>
        </p:nvSpPr>
        <p:spPr>
          <a:xfrm>
            <a:off x="8728633" y="4560570"/>
            <a:ext cx="1878408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Intestin grêle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DA7FC7A-7D42-4F9A-BD8B-1989DF10F83F}"/>
              </a:ext>
            </a:extLst>
          </p:cNvPr>
          <p:cNvSpPr txBox="1"/>
          <p:nvPr/>
        </p:nvSpPr>
        <p:spPr>
          <a:xfrm>
            <a:off x="160020" y="5212080"/>
            <a:ext cx="5474970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Légende:</a:t>
            </a:r>
          </a:p>
          <a:p>
            <a:r>
              <a:rPr lang="fr-FR" sz="2400" dirty="0"/>
              <a:t>	Organes où a lieu la transformation des aliments en nutriments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Rouge: </a:t>
            </a:r>
            <a:r>
              <a:rPr lang="fr-FR" sz="2400" dirty="0"/>
              <a:t>Enzymes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0775B0-8D84-495A-A7DD-40EA9F49E658}"/>
              </a:ext>
            </a:extLst>
          </p:cNvPr>
          <p:cNvSpPr/>
          <p:nvPr/>
        </p:nvSpPr>
        <p:spPr>
          <a:xfrm>
            <a:off x="274320" y="5692140"/>
            <a:ext cx="822968" cy="26289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44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98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Pour transformer les aliments en nutriments, nos organes utilisent </a:t>
            </a:r>
            <a:r>
              <a:rPr lang="fr-FR" sz="4400" b="1" dirty="0">
                <a:solidFill>
                  <a:schemeClr val="bg1"/>
                </a:solidFill>
              </a:rPr>
              <a:t>certainement</a:t>
            </a:r>
            <a:r>
              <a:rPr lang="fr-FR" sz="4400" dirty="0">
                <a:solidFill>
                  <a:schemeClr val="bg1"/>
                </a:solidFill>
              </a:rPr>
              <a:t> </a:t>
            </a:r>
            <a:r>
              <a:rPr lang="fr-FR" sz="4400" u="sng" dirty="0">
                <a:solidFill>
                  <a:schemeClr val="bg1"/>
                </a:solidFill>
              </a:rPr>
              <a:t>une substance digestive</a:t>
            </a:r>
            <a:r>
              <a:rPr lang="fr-FR" sz="4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A1E2C8-6BF2-47E9-9233-81D98BAF6B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8532" flipV="1">
            <a:off x="8931564" y="1193564"/>
            <a:ext cx="1294114" cy="8649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66C5829-3BFF-404A-8B70-50E0E6F40174}"/>
              </a:ext>
            </a:extLst>
          </p:cNvPr>
          <p:cNvSpPr txBox="1"/>
          <p:nvPr/>
        </p:nvSpPr>
        <p:spPr>
          <a:xfrm rot="964101">
            <a:off x="8480651" y="465610"/>
            <a:ext cx="312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Mots de la question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B7B245-AF07-487B-AD91-D2A2EC04B3DA}"/>
              </a:ext>
            </a:extLst>
          </p:cNvPr>
          <p:cNvSpPr txBox="1"/>
          <p:nvPr/>
        </p:nvSpPr>
        <p:spPr>
          <a:xfrm rot="1830421">
            <a:off x="877455" y="5183057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9900"/>
                </a:solidFill>
              </a:rPr>
              <a:t>Mot d’incertitude</a:t>
            </a:r>
          </a:p>
        </p:txBody>
      </p:sp>
    </p:spTree>
    <p:extLst>
      <p:ext uri="{BB962C8B-B14F-4D97-AF65-F5344CB8AC3E}">
        <p14:creationId xmlns:p14="http://schemas.microsoft.com/office/powerpoint/2010/main" val="74359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98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Pour transformer les aliments en nutriments, nos organes utilisent </a:t>
            </a:r>
            <a:r>
              <a:rPr lang="fr-FR" sz="4400" dirty="0">
                <a:solidFill>
                  <a:srgbClr val="FF9900"/>
                </a:solidFill>
              </a:rPr>
              <a:t>certainement</a:t>
            </a:r>
            <a:r>
              <a:rPr lang="fr-FR" sz="4400" dirty="0">
                <a:solidFill>
                  <a:srgbClr val="0070C0"/>
                </a:solidFill>
              </a:rPr>
              <a:t> </a:t>
            </a:r>
            <a:r>
              <a:rPr lang="fr-FR" sz="4400" u="sng" dirty="0">
                <a:solidFill>
                  <a:schemeClr val="bg1"/>
                </a:solidFill>
              </a:rPr>
              <a:t>une substance digestive</a:t>
            </a:r>
            <a:r>
              <a:rPr lang="fr-FR" sz="4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A0C549-C8DF-40E1-AF6D-8CFC9A61DC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8323">
            <a:off x="2189018" y="4137919"/>
            <a:ext cx="1294114" cy="86496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841AE74-2576-4060-BAE7-3FC62C6850D3}"/>
              </a:ext>
            </a:extLst>
          </p:cNvPr>
          <p:cNvSpPr txBox="1"/>
          <p:nvPr/>
        </p:nvSpPr>
        <p:spPr>
          <a:xfrm rot="1830421">
            <a:off x="877455" y="5183057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9900"/>
                </a:solidFill>
              </a:rPr>
              <a:t>Mot d’incertitude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B2C2B7-7BBC-478E-A79E-C54278FE02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8532" flipV="1">
            <a:off x="8931563" y="1193563"/>
            <a:ext cx="1294114" cy="86496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DA366E7-F2E5-484A-AC26-48CBF8A71917}"/>
              </a:ext>
            </a:extLst>
          </p:cNvPr>
          <p:cNvSpPr txBox="1"/>
          <p:nvPr/>
        </p:nvSpPr>
        <p:spPr>
          <a:xfrm rot="964101">
            <a:off x="8480651" y="465610"/>
            <a:ext cx="312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Mots de la question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A900E93-EC8C-47A0-AA47-F7C68424FF13}"/>
              </a:ext>
            </a:extLst>
          </p:cNvPr>
          <p:cNvSpPr txBox="1"/>
          <p:nvPr/>
        </p:nvSpPr>
        <p:spPr>
          <a:xfrm rot="19587574">
            <a:off x="7616615" y="5126975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92D050"/>
                </a:solidFill>
              </a:rPr>
              <a:t>Supposition</a:t>
            </a:r>
          </a:p>
        </p:txBody>
      </p:sp>
    </p:spTree>
    <p:extLst>
      <p:ext uri="{BB962C8B-B14F-4D97-AF65-F5344CB8AC3E}">
        <p14:creationId xmlns:p14="http://schemas.microsoft.com/office/powerpoint/2010/main" val="38168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4979-82A7-4DCB-91CE-5AC2A89C4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09637"/>
          </a:xfrm>
        </p:spPr>
        <p:txBody>
          <a:bodyPr>
            <a:normAutofit fontScale="9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HYPOTHESE: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66220F-FCCD-4CA0-81E6-811783512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8298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>
                <a:solidFill>
                  <a:srgbClr val="0070C0"/>
                </a:solidFill>
              </a:rPr>
              <a:t>Pour transformer les aliments en nutriments, nos organes utilisent </a:t>
            </a:r>
            <a:r>
              <a:rPr lang="fr-FR" sz="4400" dirty="0">
                <a:solidFill>
                  <a:srgbClr val="FF9900"/>
                </a:solidFill>
              </a:rPr>
              <a:t>certainement </a:t>
            </a:r>
            <a:r>
              <a:rPr lang="fr-FR" sz="4400" dirty="0">
                <a:solidFill>
                  <a:srgbClr val="92D050"/>
                </a:solidFill>
              </a:rPr>
              <a:t>une substance digestive</a:t>
            </a:r>
            <a:r>
              <a:rPr lang="fr-FR" sz="4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32D992-D2ED-4E2F-91A0-4399129FBF1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58323">
            <a:off x="2189018" y="4137919"/>
            <a:ext cx="1294114" cy="8649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A3BE556-F8C0-4677-A992-CA74FD98EC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00000" flipV="1">
            <a:off x="7684654" y="4129025"/>
            <a:ext cx="1294114" cy="86496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7D67325-F8EB-4657-A69B-2A520A4C01A1}"/>
              </a:ext>
            </a:extLst>
          </p:cNvPr>
          <p:cNvSpPr txBox="1"/>
          <p:nvPr/>
        </p:nvSpPr>
        <p:spPr>
          <a:xfrm rot="1830421">
            <a:off x="877455" y="5183057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9900"/>
                </a:solidFill>
              </a:rPr>
              <a:t>Mot d’incertitude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A20ABE-D377-4853-82AC-779EC957A598}"/>
              </a:ext>
            </a:extLst>
          </p:cNvPr>
          <p:cNvSpPr txBox="1"/>
          <p:nvPr/>
        </p:nvSpPr>
        <p:spPr>
          <a:xfrm rot="19587574">
            <a:off x="7616615" y="5126975"/>
            <a:ext cx="282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92D050"/>
                </a:solidFill>
              </a:rPr>
              <a:t>Supposition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8068B8D-5E3F-4E11-A605-CDA9CCBBC1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8532" flipV="1">
            <a:off x="8931563" y="1193563"/>
            <a:ext cx="1294114" cy="86496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48855F6-80A9-4938-9527-C6604FCA5D8C}"/>
              </a:ext>
            </a:extLst>
          </p:cNvPr>
          <p:cNvSpPr txBox="1"/>
          <p:nvPr/>
        </p:nvSpPr>
        <p:spPr>
          <a:xfrm rot="964101">
            <a:off x="8480651" y="465610"/>
            <a:ext cx="3123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Mots de la question</a:t>
            </a:r>
          </a:p>
        </p:txBody>
      </p:sp>
    </p:spTree>
    <p:extLst>
      <p:ext uri="{BB962C8B-B14F-4D97-AF65-F5344CB8AC3E}">
        <p14:creationId xmlns:p14="http://schemas.microsoft.com/office/powerpoint/2010/main" val="21745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2150</Words>
  <Application>Microsoft Office PowerPoint</Application>
  <PresentationFormat>Grand écran</PresentationFormat>
  <Paragraphs>479</Paragraphs>
  <Slides>65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70" baseType="lpstr">
      <vt:lpstr>Arial</vt:lpstr>
      <vt:lpstr>Calibri Light</vt:lpstr>
      <vt:lpstr>CrayonL</vt:lpstr>
      <vt:lpstr>Calibri</vt:lpstr>
      <vt:lpstr>Thème Office</vt:lpstr>
      <vt:lpstr>RAPPELS:</vt:lpstr>
      <vt:lpstr>Présentation PowerPoint</vt:lpstr>
      <vt:lpstr>RAPPELS:</vt:lpstr>
      <vt:lpstr>PROBLEME:</vt:lpstr>
      <vt:lpstr>HYPOTHESE:</vt:lpstr>
      <vt:lpstr>Fiche de révision</vt:lpstr>
      <vt:lpstr>HYPOTHESE:</vt:lpstr>
      <vt:lpstr>HYPOTHESE:</vt:lpstr>
      <vt:lpstr>HYPOTHESE:</vt:lpstr>
      <vt:lpstr>EXPERIENCES:</vt:lpstr>
      <vt:lpstr>Présentation PowerPoint</vt:lpstr>
      <vt:lpstr>EXPERIENCES:</vt:lpstr>
      <vt:lpstr>EXPERIENCES:</vt:lpstr>
      <vt:lpstr>EXPERIENCES:</vt:lpstr>
      <vt:lpstr>Fiche de révision</vt:lpstr>
      <vt:lpstr>CE QUE J’ATTENDS DE VOUS:</vt:lpstr>
      <vt:lpstr>C’est ce que l’on appelle « Faire une démarche expérimentale complète » !</vt:lpstr>
      <vt:lpstr>Présentation PowerPoint</vt:lpstr>
      <vt:lpstr>Présentation PowerPoint</vt:lpstr>
      <vt:lpstr>EXPERIENCES:</vt:lpstr>
      <vt:lpstr>Fiche de révision</vt:lpstr>
      <vt:lpstr>Fiche de révision</vt:lpstr>
      <vt:lpstr>HYPOTHESE:</vt:lpstr>
      <vt:lpstr>HYPOTHESE:</vt:lpstr>
      <vt:lpstr>HYPOTHESE:</vt:lpstr>
      <vt:lpstr>HYPOTHESE:</vt:lpstr>
      <vt:lpstr>EXPERIENCES:</vt:lpstr>
      <vt:lpstr>EXPERIENCES:</vt:lpstr>
      <vt:lpstr>EXPERIENCES:</vt:lpstr>
      <vt:lpstr>EXPERIENCES:</vt:lpstr>
      <vt:lpstr>EXPERIENCES:</vt:lpstr>
      <vt:lpstr>EXPERIENCES:</vt:lpstr>
      <vt:lpstr>Fiche de révision</vt:lpstr>
      <vt:lpstr>Fiche de révision</vt:lpstr>
      <vt:lpstr>HYPOTHESE:</vt:lpstr>
      <vt:lpstr>HYPOTHESE:</vt:lpstr>
      <vt:lpstr>HYPOTHESE:</vt:lpstr>
      <vt:lpstr>EXPERIENCES:</vt:lpstr>
      <vt:lpstr>EXPERIENCES:</vt:lpstr>
      <vt:lpstr>EXPERIENCES:</vt:lpstr>
      <vt:lpstr>EXPERIENCES:</vt:lpstr>
      <vt:lpstr>RESULTATS:</vt:lpstr>
      <vt:lpstr>RESULTATS:</vt:lpstr>
      <vt:lpstr>RESULTATS:</vt:lpstr>
      <vt:lpstr>RESULTATS:</vt:lpstr>
      <vt:lpstr>RESULTATS:</vt:lpstr>
      <vt:lpstr>RESULTATS:</vt:lpstr>
      <vt:lpstr>RESULTATS:</vt:lpstr>
      <vt:lpstr>RESULTATS:</vt:lpstr>
      <vt:lpstr>RESULTATS:</vt:lpstr>
      <vt:lpstr>INTERPRETATION:</vt:lpstr>
      <vt:lpstr>INTERPRETATION:</vt:lpstr>
      <vt:lpstr>INTERPRETATION:</vt:lpstr>
      <vt:lpstr>INTERPRETATION:</vt:lpstr>
      <vt:lpstr>INTERPRETATION:</vt:lpstr>
      <vt:lpstr>INTERPRETATION:</vt:lpstr>
      <vt:lpstr>INTERPRETATION:</vt:lpstr>
      <vt:lpstr>INTERPRETATION:</vt:lpstr>
      <vt:lpstr>PROBLEME:</vt:lpstr>
      <vt:lpstr>INTERPRETATION:</vt:lpstr>
      <vt:lpstr>HYPOTHESE:</vt:lpstr>
      <vt:lpstr>INTERPRETATION:</vt:lpstr>
      <vt:lpstr>PETIT COMPLEMENT DE COURS: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RAPPELS:</dc:title>
  <dc:creator>Kévin ESPINAS-ANGEVIN</dc:creator>
  <cp:lastModifiedBy>Kévin ESPINAS-ANGEVIN</cp:lastModifiedBy>
  <cp:revision>25</cp:revision>
  <dcterms:created xsi:type="dcterms:W3CDTF">2021-10-20T06:56:13Z</dcterms:created>
  <dcterms:modified xsi:type="dcterms:W3CDTF">2021-11-08T21:28:59Z</dcterms:modified>
</cp:coreProperties>
</file>